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147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39.xml" ContentType="application/vnd.openxmlformats-officedocument.presentationml.slide+xml"/>
  <Override PartName="/ppt/slides/slide148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146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4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5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6" r:id="rId61"/>
    <p:sldId id="315" r:id="rId62"/>
    <p:sldId id="318" r:id="rId63"/>
    <p:sldId id="317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6" r:id="rId77"/>
    <p:sldId id="331" r:id="rId78"/>
    <p:sldId id="332" r:id="rId79"/>
    <p:sldId id="333" r:id="rId80"/>
    <p:sldId id="334" r:id="rId81"/>
    <p:sldId id="335" r:id="rId82"/>
    <p:sldId id="338" r:id="rId83"/>
    <p:sldId id="337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2" r:id="rId97"/>
    <p:sldId id="351" r:id="rId98"/>
    <p:sldId id="353" r:id="rId99"/>
    <p:sldId id="354" r:id="rId100"/>
    <p:sldId id="355" r:id="rId101"/>
    <p:sldId id="357" r:id="rId102"/>
    <p:sldId id="356" r:id="rId103"/>
    <p:sldId id="358" r:id="rId104"/>
    <p:sldId id="360" r:id="rId105"/>
    <p:sldId id="361" r:id="rId106"/>
    <p:sldId id="362" r:id="rId107"/>
    <p:sldId id="359" r:id="rId108"/>
    <p:sldId id="365" r:id="rId109"/>
    <p:sldId id="364" r:id="rId110"/>
    <p:sldId id="363" r:id="rId111"/>
    <p:sldId id="366" r:id="rId112"/>
    <p:sldId id="369" r:id="rId113"/>
    <p:sldId id="367" r:id="rId114"/>
    <p:sldId id="368" r:id="rId115"/>
    <p:sldId id="370" r:id="rId116"/>
    <p:sldId id="371" r:id="rId117"/>
    <p:sldId id="373" r:id="rId118"/>
    <p:sldId id="372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137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2018-02-28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/>
              <a:t>Bootstrap(</a:t>
            </a:r>
            <a:r>
              <a:rPr lang="ko-KR" altLang="en-US" sz="3600" dirty="0" smtClean="0"/>
              <a:t>부트스트랩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1.</a:t>
            </a:r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중요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4786322"/>
            <a:ext cx="5715040" cy="1683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428728" y="1357298"/>
            <a:ext cx="6460423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그리드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en-US" altLang="ko-KR" sz="1600" b="1" dirty="0" smtClean="0">
                <a:solidFill>
                  <a:srgbClr val="7030A0"/>
                </a:solidFill>
              </a:rPr>
              <a:t>1.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부트스트랩의 핵심 레이아웃</a:t>
            </a:r>
            <a:endParaRPr lang="en-US" altLang="ko-KR" sz="1600" b="1" dirty="0" smtClean="0">
              <a:solidFill>
                <a:srgbClr val="7030A0"/>
              </a:solidFill>
            </a:endParaRPr>
          </a:p>
          <a:p>
            <a:r>
              <a:rPr lang="en-US" altLang="ko-KR" sz="1600" b="1" dirty="0" smtClean="0">
                <a:solidFill>
                  <a:srgbClr val="7030A0"/>
                </a:solidFill>
              </a:rPr>
              <a:t>2.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총 </a:t>
            </a:r>
            <a:r>
              <a:rPr lang="en-US" altLang="ko-KR" sz="1600" b="1" dirty="0" smtClean="0">
                <a:solidFill>
                  <a:srgbClr val="7030A0"/>
                </a:solidFill>
              </a:rPr>
              <a:t>12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열로 구성</a:t>
            </a:r>
            <a:r>
              <a:rPr lang="en-US" altLang="ko-KR" sz="1600" b="1" dirty="0" smtClean="0">
                <a:solidFill>
                  <a:srgbClr val="7030A0"/>
                </a:solidFill>
              </a:rPr>
              <a:t>=&gt;(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열씩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12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개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, 8,4, 4,4,4,6,6</a:t>
            </a:r>
            <a:r>
              <a:rPr lang="en-US" altLang="ko-KR" sz="1600" b="1" dirty="0" smtClean="0">
                <a:solidFill>
                  <a:srgbClr val="7030A0"/>
                </a:solidFill>
              </a:rPr>
              <a:t>)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로 레이아웃이 가능</a:t>
            </a:r>
            <a:endParaRPr lang="en-US" altLang="ko-KR" sz="1600" b="1" dirty="0" smtClean="0">
              <a:solidFill>
                <a:srgbClr val="7030A0"/>
              </a:solidFill>
            </a:endParaRPr>
          </a:p>
          <a:p>
            <a:r>
              <a:rPr lang="en-US" altLang="ko-KR" sz="1600" b="1" dirty="0" smtClean="0">
                <a:solidFill>
                  <a:srgbClr val="7030A0"/>
                </a:solidFill>
              </a:rPr>
              <a:t>3.</a:t>
            </a:r>
            <a:r>
              <a:rPr lang="ko-KR" altLang="en-US" sz="1600" b="1" dirty="0" err="1" smtClean="0">
                <a:solidFill>
                  <a:srgbClr val="0070C0"/>
                </a:solidFill>
              </a:rPr>
              <a:t>그리드의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 합은 항상 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12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가 되어야 한다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.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합이 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12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를 넘거나 부족하면</a:t>
            </a:r>
            <a:endParaRPr lang="en-US" altLang="ko-KR" sz="1600" b="1" dirty="0" smtClean="0">
              <a:solidFill>
                <a:srgbClr val="0070C0"/>
              </a:solidFill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</a:rPr>
              <a:t>  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화면 레이아웃을 구성하는 데 문제가 발생할 수 있다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rgbClr val="7030A0"/>
                </a:solidFill>
              </a:rPr>
              <a:t>4.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클래스 </a:t>
            </a:r>
            <a:r>
              <a:rPr lang="ko-KR" altLang="en-US" sz="1600" b="1" dirty="0" err="1" smtClean="0">
                <a:solidFill>
                  <a:srgbClr val="7030A0"/>
                </a:solidFill>
              </a:rPr>
              <a:t>선택자를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 기반으로 화면의 레이아웃을 잡아주는 역할</a:t>
            </a:r>
            <a:endParaRPr lang="en-US" altLang="ko-KR" sz="1600" b="1" dirty="0" smtClean="0">
              <a:solidFill>
                <a:srgbClr val="7030A0"/>
              </a:solidFill>
            </a:endParaRPr>
          </a:p>
          <a:p>
            <a:r>
              <a:rPr lang="en-US" altLang="ko-KR" sz="1600" b="1" dirty="0" smtClean="0">
                <a:solidFill>
                  <a:srgbClr val="7030A0"/>
                </a:solidFill>
              </a:rPr>
              <a:t>5.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클래스 접두사 분류</a:t>
            </a:r>
            <a:endParaRPr lang="en-US" altLang="ko-KR" sz="1600" b="1" dirty="0" smtClean="0">
              <a:solidFill>
                <a:srgbClr val="7030A0"/>
              </a:solidFill>
            </a:endParaRPr>
          </a:p>
          <a:p>
            <a:endParaRPr lang="en-US" altLang="ko-KR" sz="1600" b="1" dirty="0" smtClean="0">
              <a:solidFill>
                <a:srgbClr val="7030A0"/>
              </a:solidFill>
            </a:endParaRPr>
          </a:p>
          <a:p>
            <a:r>
              <a:rPr lang="ko-KR" altLang="en-US" sz="1600" b="1" dirty="0" err="1" smtClean="0">
                <a:solidFill>
                  <a:srgbClr val="FF0000"/>
                </a:solidFill>
              </a:rPr>
              <a:t>모바일폰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(&lt;768px)=&gt;.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col-xs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-</a:t>
            </a:r>
          </a:p>
          <a:p>
            <a:r>
              <a:rPr lang="ko-KR" altLang="en-US" sz="1600" b="1" dirty="0" err="1" smtClean="0">
                <a:solidFill>
                  <a:srgbClr val="FF0000"/>
                </a:solidFill>
              </a:rPr>
              <a:t>태블릿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(&gt;=768px)=&gt;.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col-sm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-</a:t>
            </a:r>
          </a:p>
          <a:p>
            <a:r>
              <a:rPr lang="ko-KR" altLang="en-US" sz="1600" b="1" dirty="0" err="1" smtClean="0">
                <a:solidFill>
                  <a:srgbClr val="FF0000"/>
                </a:solidFill>
              </a:rPr>
              <a:t>데스크탑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(&gt;=992px)=&gt;.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col-md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-</a:t>
            </a:r>
          </a:p>
          <a:p>
            <a:r>
              <a:rPr lang="ko-KR" altLang="en-US" sz="1600" b="1" dirty="0" err="1" smtClean="0">
                <a:solidFill>
                  <a:srgbClr val="FF0000"/>
                </a:solidFill>
              </a:rPr>
              <a:t>데스크탑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(&gt;=1200px)=&gt;.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col-lg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_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9454" y="3000372"/>
            <a:ext cx="1857388" cy="3585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아래로 구부러진 화살표 6"/>
          <p:cNvSpPr/>
          <p:nvPr/>
        </p:nvSpPr>
        <p:spPr>
          <a:xfrm rot="18214582">
            <a:off x="5812934" y="3892718"/>
            <a:ext cx="1000132" cy="42862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내비게이션바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nav</a:t>
            </a:r>
            <a:r>
              <a:rPr lang="en-US" altLang="ko-KR" sz="2400" dirty="0" smtClean="0"/>
              <a:t> 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-default</a:t>
            </a:r>
            <a:r>
              <a:rPr lang="en-US" altLang="ko-KR" sz="2400" dirty="0" smtClean="0"/>
              <a:t>”)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(2)</a:t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r>
              <a:rPr lang="en-US" altLang="ko-KR" sz="2400" b="1" dirty="0" smtClean="0">
                <a:solidFill>
                  <a:srgbClr val="002060"/>
                </a:solidFill>
              </a:rPr>
              <a:t>(</a:t>
            </a:r>
            <a:r>
              <a:rPr lang="ko-KR" altLang="en-US" sz="2400" b="1" dirty="0" smtClean="0">
                <a:solidFill>
                  <a:srgbClr val="002060"/>
                </a:solidFill>
              </a:rPr>
              <a:t>배경색상과 테두리 색상을 지정해주는 역할을 한다</a:t>
            </a:r>
            <a:r>
              <a:rPr lang="en-US" altLang="ko-KR" sz="2400" b="1" dirty="0" smtClean="0">
                <a:solidFill>
                  <a:srgbClr val="002060"/>
                </a:solidFill>
              </a:rPr>
              <a:t>)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500174"/>
            <a:ext cx="8286776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5284" y="3929066"/>
            <a:ext cx="8277244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786446" y="5357826"/>
            <a:ext cx="317106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내비게이션바는</a:t>
            </a:r>
            <a:r>
              <a:rPr lang="ko-KR" altLang="en-US" sz="1400" dirty="0" smtClean="0"/>
              <a:t> 기본적으로</a:t>
            </a:r>
            <a:endParaRPr lang="en-US" altLang="ko-KR" sz="1400" dirty="0" smtClean="0"/>
          </a:p>
          <a:p>
            <a:r>
              <a:rPr lang="en-US" altLang="ko-KR" sz="1400" dirty="0" smtClean="0"/>
              <a:t>Html5</a:t>
            </a:r>
            <a:r>
              <a:rPr lang="ko-KR" altLang="en-US" sz="1400" dirty="0" smtClean="0"/>
              <a:t>의 </a:t>
            </a:r>
            <a:r>
              <a:rPr lang="en-US" altLang="ko-KR" sz="1400" dirty="0" err="1" smtClean="0"/>
              <a:t>nav</a:t>
            </a:r>
            <a:r>
              <a:rPr lang="ko-KR" altLang="en-US" sz="1400" dirty="0" smtClean="0"/>
              <a:t>태그를 사용</a:t>
            </a:r>
            <a:endParaRPr lang="en-US" altLang="ko-KR" sz="1400" dirty="0" smtClean="0"/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내비게이션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바의 기본형태는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태그를 사용하고 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선택자는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navbar-defalut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를 적용한다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429256" y="1857364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929322" y="1500174"/>
            <a:ext cx="30652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00206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-header-&gt;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사이트로고가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들어가는 부분과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모바일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상태에서의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아이콘이 나오는 부분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86314" y="2643182"/>
            <a:ext cx="43009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버튼부분의 </a:t>
            </a:r>
            <a:r>
              <a:rPr lang="en-US" altLang="ko-KR" sz="1400" b="1" dirty="0" smtClean="0"/>
              <a:t>data-target=“navbar-ex1-collaspe”</a:t>
            </a:r>
            <a:r>
              <a:rPr lang="ko-KR" altLang="en-US" sz="1400" b="1" dirty="0" smtClean="0"/>
              <a:t>은</a:t>
            </a:r>
            <a:endParaRPr lang="en-US" altLang="ko-KR" sz="1400" b="1" dirty="0" smtClean="0"/>
          </a:p>
          <a:p>
            <a:r>
              <a:rPr lang="ko-KR" altLang="en-US" sz="1400" b="1" dirty="0" err="1" smtClean="0"/>
              <a:t>마크업</a:t>
            </a:r>
            <a:r>
              <a:rPr lang="en-US" altLang="ko-KR" sz="1400" b="1" dirty="0" smtClean="0"/>
              <a:t>API</a:t>
            </a:r>
            <a:r>
              <a:rPr lang="ko-KR" altLang="en-US" sz="1400" b="1" dirty="0" smtClean="0"/>
              <a:t>로 메뉴동작과 연동되는 부분이기에</a:t>
            </a:r>
            <a:endParaRPr lang="en-US" altLang="ko-KR" sz="1400" b="1" dirty="0" smtClean="0"/>
          </a:p>
          <a:p>
            <a:r>
              <a:rPr lang="ko-KR" altLang="en-US" sz="1400" b="1" dirty="0" smtClean="0"/>
              <a:t>삭제하면 </a:t>
            </a:r>
            <a:r>
              <a:rPr lang="ko-KR" altLang="en-US" sz="1400" b="1" dirty="0" err="1" smtClean="0"/>
              <a:t>안된다</a:t>
            </a:r>
            <a:r>
              <a:rPr lang="en-US" altLang="ko-KR" sz="1400" b="1" dirty="0" smtClean="0"/>
              <a:t>.</a:t>
            </a:r>
            <a:endParaRPr lang="ko-KR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715008" y="3571876"/>
            <a:ext cx="354135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collapse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선택자는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모바일상태에서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해당메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뉴가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보여지지 않게 감추는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역할한다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400" b="1" dirty="0" err="1" smtClean="0">
                <a:solidFill>
                  <a:srgbClr val="002060"/>
                </a:solidFill>
              </a:rPr>
              <a:t>navbar-collaspe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는 모바일상태에서 생긴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아이콘을 클릭하면 서브메뉴가 보여지게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하는 역할을 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내비게이션바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메인 메뉴 구성</a:t>
            </a:r>
            <a:r>
              <a:rPr lang="en-US" altLang="ko-KR" sz="2400" dirty="0" smtClean="0"/>
              <a:t>)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(3)</a:t>
            </a:r>
            <a:endParaRPr lang="ko-KR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857364"/>
            <a:ext cx="8368184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5143504" y="1928802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15008" y="1928802"/>
            <a:ext cx="2443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검색폼은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오른쪽에 배치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-right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내비게이션바</a:t>
            </a:r>
            <a:r>
              <a:rPr lang="ko-KR" altLang="en-US" sz="2400" dirty="0" smtClean="0"/>
              <a:t> 기본 실행 결과</a:t>
            </a:r>
            <a:endParaRPr lang="ko-KR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571612"/>
            <a:ext cx="6991369" cy="2224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290" y="4000504"/>
            <a:ext cx="2500330" cy="2693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9190" y="4071942"/>
            <a:ext cx="2500330" cy="253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>
            <a:off x="4071934" y="5143512"/>
            <a:ext cx="500066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3429320">
            <a:off x="3739386" y="4428692"/>
            <a:ext cx="285752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071934" y="4357694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클릭하면 서브메뉴가 나온다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내비게이션바의</a:t>
            </a:r>
            <a:r>
              <a:rPr lang="ko-KR" altLang="en-US" sz="2400" dirty="0" smtClean="0"/>
              <a:t> 메뉴부분의 오른쪽 정렬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(div class=“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-right</a:t>
            </a:r>
            <a:r>
              <a:rPr lang="en-US" altLang="ko-KR" sz="2400" dirty="0" smtClean="0"/>
              <a:t>”)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(4)</a:t>
            </a:r>
            <a:endParaRPr lang="ko-KR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857364"/>
            <a:ext cx="8527344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2132" y="4352255"/>
            <a:ext cx="3571868" cy="2148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 rot="2375786">
            <a:off x="6224686" y="2550394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857884" y="3071810"/>
            <a:ext cx="28857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메뉴부분의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navbar-ex1-collapse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와 연관이 있으면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서브메뉴나오는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부분과 연결됨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바에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드롭다운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메뉴적용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(class=“dropdown”)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(navbar-dropdown.html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)(1)</a:t>
            </a:r>
            <a:endParaRPr lang="ko-KR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500174"/>
            <a:ext cx="7572428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4214818"/>
            <a:ext cx="8715404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3071802" y="4857760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00430" y="4786322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&lt;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li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class=“dropdown”&gt;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29322" y="4786322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solidFill>
                  <a:srgbClr val="FF0000"/>
                </a:solidFill>
              </a:rPr>
              <a:t>드롭다운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메뉴 설정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700" dirty="0" err="1" smtClean="0"/>
              <a:t>내비게이션</a:t>
            </a:r>
            <a:r>
              <a:rPr lang="ko-KR" altLang="en-US" sz="2700" dirty="0" smtClean="0"/>
              <a:t> 바에 </a:t>
            </a:r>
            <a:r>
              <a:rPr lang="ko-KR" altLang="en-US" sz="2700" b="1" dirty="0" err="1" smtClean="0">
                <a:solidFill>
                  <a:srgbClr val="FF0000"/>
                </a:solidFill>
              </a:rPr>
              <a:t>드롭다운</a:t>
            </a:r>
            <a:r>
              <a:rPr lang="ko-KR" altLang="en-US" sz="2700" b="1" dirty="0" smtClean="0">
                <a:solidFill>
                  <a:srgbClr val="FF0000"/>
                </a:solidFill>
              </a:rPr>
              <a:t> 메뉴적용</a:t>
            </a:r>
            <a:r>
              <a:rPr lang="en-US" altLang="ko-KR" sz="2700" b="1" dirty="0" smtClean="0">
                <a:solidFill>
                  <a:srgbClr val="FF0000"/>
                </a:solidFill>
              </a:rPr>
              <a:t>(2)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500174"/>
            <a:ext cx="8358246" cy="47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5286380" y="464344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86446" y="4572008"/>
            <a:ext cx="2362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-form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-right</a:t>
            </a: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네비게이션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폼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오른쪽 정렬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바에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드롭다운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메뉴적용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(3)</a:t>
            </a:r>
            <a:endParaRPr lang="ko-KR" alt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785926"/>
            <a:ext cx="8358214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바에 </a:t>
            </a:r>
            <a:r>
              <a:rPr lang="ko-KR" altLang="en-US" sz="2400" dirty="0" err="1" smtClean="0">
                <a:solidFill>
                  <a:srgbClr val="002060"/>
                </a:solidFill>
              </a:rPr>
              <a:t>드롭다운</a:t>
            </a:r>
            <a:r>
              <a:rPr lang="ko-KR" altLang="en-US" sz="2400" dirty="0" smtClean="0">
                <a:solidFill>
                  <a:srgbClr val="002060"/>
                </a:solidFill>
              </a:rPr>
              <a:t> 메뉴적용</a:t>
            </a:r>
            <a:r>
              <a:rPr lang="en-US" altLang="ko-KR" sz="2400" dirty="0" smtClean="0">
                <a:solidFill>
                  <a:srgbClr val="002060"/>
                </a:solidFill>
              </a:rPr>
              <a:t> </a:t>
            </a:r>
            <a:r>
              <a:rPr lang="ko-KR" altLang="en-US" sz="2400" dirty="0" smtClean="0">
                <a:solidFill>
                  <a:srgbClr val="002060"/>
                </a:solidFill>
              </a:rPr>
              <a:t>최종 실습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857364"/>
            <a:ext cx="4786346" cy="2358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4429132"/>
            <a:ext cx="4857784" cy="1927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2" y="2857496"/>
            <a:ext cx="4017206" cy="2171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바에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오른쪽에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드롭다운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메뉴적용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(navbar2.html)</a:t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r>
              <a:rPr lang="en-US" altLang="ko-KR" sz="2400" b="1" dirty="0" smtClean="0">
                <a:solidFill>
                  <a:srgbClr val="FF0000"/>
                </a:solidFill>
              </a:rPr>
              <a:t>(class=“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-right”)</a:t>
            </a:r>
            <a:r>
              <a:rPr lang="en-US" altLang="ko-KR" sz="2400" dirty="0" smtClean="0">
                <a:solidFill>
                  <a:srgbClr val="002060"/>
                </a:solidFill>
              </a:rPr>
              <a:t/>
            </a:r>
            <a:br>
              <a:rPr lang="en-US" altLang="ko-KR" sz="2400" dirty="0" smtClean="0">
                <a:solidFill>
                  <a:srgbClr val="002060"/>
                </a:solidFill>
              </a:rPr>
            </a:br>
            <a:endParaRPr lang="ko-KR" alt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500174"/>
            <a:ext cx="8358214" cy="470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4786314" y="4071942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29256" y="4000504"/>
            <a:ext cx="2752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메뉴를  오른쪽으로 정렬시킨다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바에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검색폼은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왼쪽에 정렬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/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r>
              <a:rPr lang="en-US" altLang="ko-KR" sz="2400" b="1" dirty="0" smtClean="0">
                <a:solidFill>
                  <a:srgbClr val="FF0000"/>
                </a:solidFill>
              </a:rPr>
              <a:t>(class=“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-left”)</a:t>
            </a:r>
            <a:endParaRPr lang="ko-KR" altLang="en-US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714488"/>
            <a:ext cx="8201467" cy="433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5000628" y="1857364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72132" y="1857364"/>
            <a:ext cx="2240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-form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-left</a:t>
            </a: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검색폼은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왼쪽에 정렬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(1)</a:t>
            </a:r>
            <a:endParaRPr lang="ko-KR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4" y="2000240"/>
            <a:ext cx="3714776" cy="4397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1" y="1714488"/>
            <a:ext cx="4541897" cy="3194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5000636"/>
            <a:ext cx="4643470" cy="1505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>
            <a:off x="2000232" y="4214818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28860" y="4143380"/>
            <a:ext cx="1792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7030A0"/>
                </a:solidFill>
              </a:rPr>
              <a:t>바깥여백의 위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,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아래 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r>
              <a:rPr lang="en-US" altLang="ko-KR" sz="1400" b="1" dirty="0" smtClean="0">
                <a:solidFill>
                  <a:srgbClr val="7030A0"/>
                </a:solidFill>
              </a:rPr>
              <a:t>4px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씩 여백주기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2000232" y="3500438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28860" y="3429000"/>
            <a:ext cx="2564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7030A0"/>
                </a:solidFill>
              </a:rPr>
              <a:t>테두리 설정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,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안쪽여백은 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10px</a:t>
            </a:r>
          </a:p>
          <a:p>
            <a:r>
              <a:rPr lang="ko-KR" altLang="en-US" sz="1400" b="1" dirty="0" smtClean="0">
                <a:solidFill>
                  <a:srgbClr val="7030A0"/>
                </a:solidFill>
              </a:rPr>
              <a:t>씩 설정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 rot="12897666">
            <a:off x="6321444" y="1660774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72000" y="1142984"/>
            <a:ext cx="15039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container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전체 레이아웃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을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감싸주는역할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9400" y="1357298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전체확대시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양쪽에 여백이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 생김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바에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오른쪽에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드롭다운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메뉴적용 실습결과</a:t>
            </a:r>
            <a:endParaRPr lang="ko-KR" alt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1571612"/>
            <a:ext cx="6858048" cy="2203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794" y="4000504"/>
            <a:ext cx="2071702" cy="2449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57818" y="4000504"/>
            <a:ext cx="2051061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>
            <a:off x="4500562" y="5000636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3071802" y="1285860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6215074" y="1285860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6143636" y="5357826"/>
            <a:ext cx="142876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바 내부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버튼과 텍스트 그리고 일반링크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적용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(navbar-btn-text-link.html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2428844"/>
            <a:ext cx="8143900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6050" y="1785926"/>
            <a:ext cx="5805501" cy="920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643570" y="4572008"/>
            <a:ext cx="33073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버튼은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폼내부에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있는 것이 아니라면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일반적인 버튼의 속성에 다 추가적으로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navbar-btn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속성 적용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20587937">
            <a:off x="5286380" y="5143512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28926" y="6143644"/>
            <a:ext cx="463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텍스트 또는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p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태그를 이용하며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p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태그에는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-text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라는 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적용해줘야 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20846" y="5429264"/>
            <a:ext cx="2163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링크문자열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-link)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아래쪽 화살표 9"/>
          <p:cNvSpPr/>
          <p:nvPr/>
        </p:nvSpPr>
        <p:spPr>
          <a:xfrm rot="18390852">
            <a:off x="3200209" y="5914861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네비게이션</a:t>
            </a:r>
            <a:r>
              <a:rPr lang="ko-KR" altLang="en-US" sz="2400" dirty="0" smtClean="0"/>
              <a:t> 상단에 고정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navbar-nocontainer.html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navbar.html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파일과 소스 동일</a:t>
            </a:r>
            <a:endParaRPr lang="ko-KR" altLang="en-US" sz="2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19" y="1643050"/>
            <a:ext cx="8210967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4857760"/>
            <a:ext cx="6357982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72066" y="3714752"/>
            <a:ext cx="3464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상단에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내비게이션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바를 고정할 경우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-fixed-top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속성만 적용하면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내비게이션바의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크기는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100%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확장된다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17699862">
            <a:off x="6170004" y="4508497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3" y="1428736"/>
            <a:ext cx="857256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네비게이션</a:t>
            </a:r>
            <a:r>
              <a:rPr lang="ko-KR" altLang="en-US" sz="2400" dirty="0" smtClean="0"/>
              <a:t> 상단에 고정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navbar-topfix.html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)(2)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navbar.html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파일과 소스 동일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5643570" y="1785926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43636" y="1785926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네비게이션바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고정하기위해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-fixed-top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고정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3571868" y="4071942"/>
            <a:ext cx="357190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71538" y="4500570"/>
            <a:ext cx="6250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메뉴부분이 양쪽으로 펼쳐지게 되는데 이를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방지하기위해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내비게이션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바가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적용된 내부에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container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추가해주는 작업이 필요하다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0034" y="5143512"/>
            <a:ext cx="78987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 class=“</a:t>
            </a:r>
            <a:r>
              <a:rPr lang="en-US" altLang="ko-KR" dirty="0" err="1" smtClean="0"/>
              <a:t>navbar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navbar</a:t>
            </a:r>
            <a:r>
              <a:rPr lang="en-US" altLang="ko-KR" dirty="0" smtClean="0"/>
              <a:t>-default </a:t>
            </a:r>
            <a:r>
              <a:rPr lang="en-US" altLang="ko-KR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b="1" dirty="0" smtClean="0">
                <a:solidFill>
                  <a:srgbClr val="FF0000"/>
                </a:solidFill>
              </a:rPr>
              <a:t>-fixed-top</a:t>
            </a:r>
            <a:r>
              <a:rPr lang="en-US" altLang="ko-KR" dirty="0" smtClean="0"/>
              <a:t>” role=“navigation”&gt;</a:t>
            </a:r>
          </a:p>
          <a:p>
            <a:r>
              <a:rPr lang="en-US" altLang="ko-KR" dirty="0" smtClean="0"/>
              <a:t>  </a:t>
            </a:r>
            <a:r>
              <a:rPr lang="en-US" altLang="ko-KR" b="1" dirty="0" smtClean="0">
                <a:solidFill>
                  <a:srgbClr val="FF0000"/>
                </a:solidFill>
              </a:rPr>
              <a:t>&lt;div class=“container”&gt;</a:t>
            </a:r>
          </a:p>
          <a:p>
            <a:r>
              <a:rPr lang="en-US" altLang="ko-KR" dirty="0" smtClean="0"/>
              <a:t>                               ==</a:t>
            </a:r>
            <a:r>
              <a:rPr lang="en-US" altLang="ko-KR" dirty="0" smtClean="0">
                <a:sym typeface="Wingdings" pitchFamily="2" charset="2"/>
              </a:rPr>
              <a:t></a:t>
            </a:r>
            <a:r>
              <a:rPr lang="ko-KR" altLang="en-US" dirty="0" smtClean="0">
                <a:sym typeface="Wingdings" pitchFamily="2" charset="2"/>
              </a:rPr>
              <a:t>내용 추가</a:t>
            </a:r>
            <a:endParaRPr lang="en-US" altLang="ko-KR" dirty="0" smtClean="0"/>
          </a:p>
          <a:p>
            <a:r>
              <a:rPr lang="en-US" altLang="ko-KR" dirty="0" smtClean="0"/>
              <a:t>   </a:t>
            </a:r>
            <a:r>
              <a:rPr lang="en-US" altLang="ko-KR" b="1" dirty="0" smtClean="0">
                <a:solidFill>
                  <a:srgbClr val="FF0000"/>
                </a:solidFill>
              </a:rPr>
              <a:t>&lt;/div&gt;</a:t>
            </a:r>
          </a:p>
          <a:p>
            <a:r>
              <a:rPr lang="en-US" altLang="ko-KR" dirty="0" smtClean="0"/>
              <a:t>&lt;/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464" y="3143248"/>
            <a:ext cx="4714940" cy="1160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3857628"/>
            <a:ext cx="7943872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네비게이션</a:t>
            </a:r>
            <a:r>
              <a:rPr lang="ko-KR" altLang="en-US" sz="2400" dirty="0" smtClean="0"/>
              <a:t> 상단에 고정</a:t>
            </a:r>
            <a:r>
              <a:rPr lang="en-US" altLang="ko-KR" sz="2400" dirty="0" smtClean="0"/>
              <a:t>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주의할 점</a:t>
            </a:r>
            <a:r>
              <a:rPr lang="en-US" altLang="ko-KR" sz="2400" dirty="0" smtClean="0"/>
              <a:t>)(3)</a:t>
            </a:r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500174"/>
            <a:ext cx="7929586" cy="197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아래쪽 화살표 3"/>
          <p:cNvSpPr/>
          <p:nvPr/>
        </p:nvSpPr>
        <p:spPr>
          <a:xfrm>
            <a:off x="4000496" y="3571876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6786578" y="2214554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358082" y="2214554"/>
            <a:ext cx="192552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-fixed-top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만 적용하면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Body 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상단과의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거리를 적절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히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줘야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안주면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내비게이션바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가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다른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컨텐츠를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 덮어버린다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4286248" y="4357694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14942" y="4214818"/>
            <a:ext cx="3496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네비게이션의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상단과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body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사이의 거리를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줘야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밑의 하단도 마찬가지이다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4572000" y="5143512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네비게이션</a:t>
            </a:r>
            <a:r>
              <a:rPr lang="ko-KR" altLang="en-US" sz="2400" dirty="0" smtClean="0"/>
              <a:t> 하단에 고정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navbar-bottomfix.html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)(1)</a:t>
            </a:r>
            <a:br>
              <a:rPr lang="en-US" altLang="ko-KR" sz="2400" dirty="0" smtClean="0"/>
            </a:br>
            <a:r>
              <a:rPr lang="en-US" altLang="ko-KR" sz="2400" b="1" dirty="0" err="1" smtClean="0">
                <a:solidFill>
                  <a:srgbClr val="FF0000"/>
                </a:solidFill>
              </a:rPr>
              <a:t>navbar.topfix.html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파일과 소스 동일</a:t>
            </a:r>
            <a:endParaRPr lang="ko-KR" altLang="en-US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500174"/>
            <a:ext cx="8429684" cy="4776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4143372" y="3643314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43438" y="3500438"/>
            <a:ext cx="3316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네비게이션의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하단부분과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body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사이의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거리를 줘야 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네비게이션</a:t>
            </a:r>
            <a:r>
              <a:rPr lang="ko-KR" altLang="en-US" sz="2400" dirty="0" smtClean="0"/>
              <a:t> 하단에 고정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navbar-bottomfix.html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)(2)</a:t>
            </a:r>
            <a:br>
              <a:rPr lang="en-US" altLang="ko-KR" sz="2400" dirty="0" smtClean="0"/>
            </a:br>
            <a:r>
              <a:rPr lang="en-US" altLang="ko-KR" sz="2400" dirty="0" smtClean="0"/>
              <a:t>(class=“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-fixed-bottom</a:t>
            </a:r>
            <a:r>
              <a:rPr lang="en-US" altLang="ko-KR" sz="2400" dirty="0" smtClean="0"/>
              <a:t>”)</a:t>
            </a:r>
            <a:endParaRPr lang="ko-KR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357298"/>
            <a:ext cx="7396536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4000504"/>
            <a:ext cx="7358114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 rot="2987657">
            <a:off x="5502348" y="2073333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86512" y="2786058"/>
            <a:ext cx="234711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-fixed-bottom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을 적용해주면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내비게이션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바가 하단에 고정되는데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이 경우에도 상단에 고정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하는 것과 동일하게 내부에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Container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속성을 적용해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줘야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네비게이션</a:t>
            </a:r>
            <a:r>
              <a:rPr lang="ko-KR" altLang="en-US" sz="2400" dirty="0" smtClean="0"/>
              <a:t> 하단에 고정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navbar-bottomfix.html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)(3)</a:t>
            </a:r>
            <a:endParaRPr lang="ko-KR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500174"/>
            <a:ext cx="8715404" cy="5010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네비게이션</a:t>
            </a:r>
            <a:r>
              <a:rPr lang="ko-KR" altLang="en-US" sz="2400" dirty="0" smtClean="0"/>
              <a:t> 하단에 고정 실행 결과</a:t>
            </a:r>
            <a:r>
              <a:rPr lang="en-US" altLang="ko-KR" sz="2400" dirty="0" smtClean="0"/>
              <a:t>(4)</a:t>
            </a:r>
            <a:endParaRPr lang="ko-KR" alt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714488"/>
            <a:ext cx="8048625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아래쪽 화살표 4"/>
          <p:cNvSpPr/>
          <p:nvPr/>
        </p:nvSpPr>
        <p:spPr>
          <a:xfrm>
            <a:off x="4857752" y="4357694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357818" y="4357694"/>
            <a:ext cx="282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하단에 고정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70px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정도 여유공간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네비게이션</a:t>
            </a:r>
            <a:r>
              <a:rPr lang="ko-KR" altLang="en-US" sz="2400" dirty="0" smtClean="0"/>
              <a:t> 상단에 고정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navbar-statictop.html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(class=“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-static-top”)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85860"/>
            <a:ext cx="7929618" cy="429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 rot="2383509">
            <a:off x="4786314" y="4429132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14942" y="4500570"/>
            <a:ext cx="33618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브라우저에서 일반적인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네비게이션바와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동일 한 속성을 지니지만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너비가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100%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가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되는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네비게이션바를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만들 수가 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고정된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내비게애션바와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다르게 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-static-top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Body {padding-top:70px;}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과 같은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속성을 적용할 필요가 없다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양옆으로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패딩값이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제거되어있기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때문이다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5715016"/>
            <a:ext cx="4643470" cy="92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오른쪽 화살표 7"/>
          <p:cNvSpPr/>
          <p:nvPr/>
        </p:nvSpPr>
        <p:spPr>
          <a:xfrm>
            <a:off x="5143504" y="2928934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72132" y="2928934"/>
            <a:ext cx="3000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Body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padding-top:70px</a:t>
            </a: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주지 않아도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(2)-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class=“container-fluid” 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전체 확대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80" y="1571612"/>
            <a:ext cx="5072098" cy="1644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5000636"/>
            <a:ext cx="550072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500" y="3429000"/>
            <a:ext cx="571502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아래쪽 화살표 7"/>
          <p:cNvSpPr/>
          <p:nvPr/>
        </p:nvSpPr>
        <p:spPr>
          <a:xfrm>
            <a:off x="3929058" y="4714884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3429000"/>
            <a:ext cx="4138620" cy="1086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네비게이션</a:t>
            </a:r>
            <a:r>
              <a:rPr lang="ko-KR" altLang="en-US" sz="2400" dirty="0" smtClean="0"/>
              <a:t> 상단에 고정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-static-top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단점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ko-KR" altLang="en-US" sz="2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1928802"/>
            <a:ext cx="7546340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아래쪽 화살표 4"/>
          <p:cNvSpPr/>
          <p:nvPr/>
        </p:nvSpPr>
        <p:spPr>
          <a:xfrm rot="19469713">
            <a:off x="4078474" y="4320183"/>
            <a:ext cx="500066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4857760"/>
            <a:ext cx="7643866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714612" y="1571612"/>
            <a:ext cx="5173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일반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네비게이션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바와 다르게 양 옆쪽으로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패딩값이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제거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8" name="아래쪽 화살표 7"/>
          <p:cNvSpPr/>
          <p:nvPr/>
        </p:nvSpPr>
        <p:spPr>
          <a:xfrm rot="3259792">
            <a:off x="7657922" y="2256173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214942" y="3571876"/>
            <a:ext cx="32099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따라서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-static-top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내부에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Form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 오른쪽에 배치할 경우 별도의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패딩값을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적용해 줘야 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네비게이션</a:t>
            </a:r>
            <a:r>
              <a:rPr lang="ko-KR" altLang="en-US" sz="2400" dirty="0" smtClean="0"/>
              <a:t> 바의 반전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-inverse”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5000636"/>
            <a:ext cx="7781925" cy="136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2428868"/>
            <a:ext cx="8286776" cy="2458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 rot="20105807">
            <a:off x="3690297" y="2426365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00562" y="1714488"/>
            <a:ext cx="32397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내비게이션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바에서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-default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대신에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navbar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-inverse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를 적용해 주면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내비게이션바의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배경색과 텍스트 색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이 반전되는 효과를 줄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수있다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4214810" y="4714884"/>
            <a:ext cx="500066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8.</a:t>
            </a:r>
            <a:r>
              <a:rPr lang="ko-KR" altLang="en-US" sz="2400" dirty="0" smtClean="0"/>
              <a:t>경로와 </a:t>
            </a:r>
            <a:r>
              <a:rPr lang="ko-KR" altLang="en-US" sz="2400" dirty="0" err="1" smtClean="0"/>
              <a:t>페이지네이션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bmpaging.html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(1)</a:t>
            </a:r>
            <a:br>
              <a:rPr lang="en-US" altLang="ko-KR" sz="2400" dirty="0" smtClean="0"/>
            </a:br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ol</a:t>
            </a:r>
            <a:r>
              <a:rPr lang="en-US" altLang="ko-KR" sz="2400" dirty="0" smtClean="0"/>
              <a:t>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breadcrumb</a:t>
            </a:r>
            <a:r>
              <a:rPr lang="en-US" altLang="ko-KR" sz="2400" dirty="0" smtClean="0"/>
              <a:t>”&gt;&lt;</a:t>
            </a:r>
            <a:r>
              <a:rPr lang="en-US" altLang="ko-KR" sz="2400" dirty="0" err="1" smtClean="0"/>
              <a:t>ul</a:t>
            </a:r>
            <a:r>
              <a:rPr lang="en-US" altLang="ko-KR" sz="2400" dirty="0" smtClean="0"/>
              <a:t>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pagination</a:t>
            </a:r>
            <a:r>
              <a:rPr lang="en-US" altLang="ko-KR" sz="2400" dirty="0" smtClean="0"/>
              <a:t>”&gt;</a:t>
            </a:r>
            <a:endParaRPr lang="ko-KR" alt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2079611"/>
            <a:ext cx="7715272" cy="4778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714744" y="1714488"/>
            <a:ext cx="49387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경로는 웹사이트에서 현재 어느 페이지에 있다는 것을 알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려주는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역할을 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특히 쇼핑몰에서 많이 사용한다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ol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breadcrumb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라는 클래스를 적용하면 만들수있다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 rot="19784715">
            <a:off x="3428992" y="2643182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00562" y="5715016"/>
            <a:ext cx="41424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페이지네이션은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일반적으로 게시판하단에 숫자로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다음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이전 페이지 또는 특정페이지를 선택하게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하는 부분을 말한다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ul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pagination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클래스를 적용하면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3929058" y="5929330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경로와 </a:t>
            </a:r>
            <a:r>
              <a:rPr lang="ko-KR" altLang="en-US" sz="2400" dirty="0" err="1" smtClean="0"/>
              <a:t>페이지네이션</a:t>
            </a:r>
            <a:r>
              <a:rPr lang="ko-KR" altLang="en-US" sz="2400" dirty="0" smtClean="0"/>
              <a:t> 작성</a:t>
            </a:r>
            <a:r>
              <a:rPr lang="en-US" altLang="ko-KR" sz="2400" dirty="0" smtClean="0"/>
              <a:t>(2)-</a:t>
            </a:r>
            <a:r>
              <a:rPr lang="ko-KR" altLang="en-US" sz="2400" dirty="0" smtClean="0"/>
              <a:t>활성화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비활성화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li</a:t>
            </a:r>
            <a:r>
              <a:rPr lang="en-US" altLang="ko-KR" sz="2400" dirty="0" smtClean="0"/>
              <a:t>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disabled</a:t>
            </a:r>
            <a:r>
              <a:rPr lang="en-US" altLang="ko-KR" sz="2400" dirty="0" smtClean="0"/>
              <a:t>”&gt;&lt;</a:t>
            </a:r>
            <a:r>
              <a:rPr lang="en-US" altLang="ko-KR" sz="2400" dirty="0" err="1" smtClean="0"/>
              <a:t>li</a:t>
            </a:r>
            <a:r>
              <a:rPr lang="en-US" altLang="ko-KR" sz="2400" dirty="0" smtClean="0"/>
              <a:t>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active</a:t>
            </a:r>
            <a:r>
              <a:rPr lang="en-US" altLang="ko-KR" sz="2400" dirty="0" smtClean="0"/>
              <a:t>”&gt;</a:t>
            </a:r>
            <a:endParaRPr lang="ko-KR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643050"/>
            <a:ext cx="8220075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7884" y="2357430"/>
            <a:ext cx="3071802" cy="202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4429124" y="178592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29190" y="1785926"/>
            <a:ext cx="3021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비활성화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(disabled),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활성화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(active)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5643570" y="5000636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0" y="5357826"/>
            <a:ext cx="3705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a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태그가 들어간 부분을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&lt;span&gt;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태그를 이용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해서 대체해서 동일한 효과를 볼 수가 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400" dirty="0" smtClean="0"/>
              <a:t>경로와 </a:t>
            </a:r>
            <a:r>
              <a:rPr lang="ko-KR" altLang="en-US" sz="2400" dirty="0" err="1" smtClean="0"/>
              <a:t>페이지네이션</a:t>
            </a:r>
            <a:r>
              <a:rPr lang="ko-KR" altLang="en-US" sz="2400" dirty="0" smtClean="0"/>
              <a:t> 작성</a:t>
            </a:r>
            <a:r>
              <a:rPr lang="en-US" altLang="ko-KR" sz="2400" dirty="0" smtClean="0"/>
              <a:t>(3)-</a:t>
            </a:r>
            <a:r>
              <a:rPr lang="ko-KR" altLang="en-US" sz="2400" dirty="0" err="1" smtClean="0"/>
              <a:t>페이지네이션</a:t>
            </a:r>
            <a:r>
              <a:rPr lang="ko-KR" altLang="en-US" sz="2400" dirty="0" smtClean="0"/>
              <a:t> 크기 조절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ul</a:t>
            </a:r>
            <a:r>
              <a:rPr lang="en-US" altLang="ko-KR" sz="2400" dirty="0" smtClean="0"/>
              <a:t>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pagination-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lg</a:t>
            </a:r>
            <a:r>
              <a:rPr lang="en-US" altLang="ko-KR" sz="2400" dirty="0" smtClean="0"/>
              <a:t>”&gt;&lt;</a:t>
            </a:r>
            <a:r>
              <a:rPr lang="en-US" altLang="ko-KR" sz="2400" dirty="0" err="1" smtClean="0"/>
              <a:t>ul</a:t>
            </a:r>
            <a:r>
              <a:rPr lang="en-US" altLang="ko-KR" sz="2400" dirty="0" smtClean="0"/>
              <a:t>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pagination-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sm</a:t>
            </a:r>
            <a:r>
              <a:rPr lang="en-US" altLang="ko-KR" sz="2400" dirty="0" smtClean="0"/>
              <a:t>”&gt;</a:t>
            </a:r>
            <a:br>
              <a:rPr lang="en-US" altLang="ko-KR" sz="2400" dirty="0" smtClean="0"/>
            </a:br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ul</a:t>
            </a:r>
            <a:r>
              <a:rPr lang="en-US" altLang="ko-KR" sz="2400" dirty="0" smtClean="0"/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class=“pager”&gt;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428736"/>
            <a:ext cx="7929586" cy="5030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4" y="4071942"/>
            <a:ext cx="4581757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4429124" y="1500174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628" y="1500174"/>
            <a:ext cx="2635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큰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페이지네이션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만들 수 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4357686" y="3286124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29190" y="3286124"/>
            <a:ext cx="2815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작은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페이지네이션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만들 수 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99201" y="5143512"/>
            <a:ext cx="32447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pager=&gt;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블로그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본문에서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다음페이지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이전페이지와 같은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단순한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페이지네이션을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사용할때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사용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7000892" y="5929330"/>
            <a:ext cx="214314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700" dirty="0" smtClean="0"/>
              <a:t/>
            </a:r>
            <a:br>
              <a:rPr lang="en-US" altLang="ko-KR" sz="2700" dirty="0" smtClean="0"/>
            </a:br>
            <a:r>
              <a:rPr lang="ko-KR" altLang="en-US" sz="2700" dirty="0" smtClean="0"/>
              <a:t>경로와 </a:t>
            </a:r>
            <a:r>
              <a:rPr lang="ko-KR" altLang="en-US" sz="2700" dirty="0" err="1" smtClean="0"/>
              <a:t>페이지네이션</a:t>
            </a:r>
            <a:r>
              <a:rPr lang="ko-KR" altLang="en-US" sz="2700" dirty="0" smtClean="0"/>
              <a:t> 작성</a:t>
            </a:r>
            <a:r>
              <a:rPr lang="en-US" altLang="ko-KR" sz="2700" dirty="0" smtClean="0"/>
              <a:t>(4)-</a:t>
            </a:r>
            <a:r>
              <a:rPr lang="ko-KR" altLang="en-US" sz="2700" dirty="0" err="1" smtClean="0"/>
              <a:t>페이지네이션</a:t>
            </a:r>
            <a:r>
              <a:rPr lang="ko-KR" altLang="en-US" sz="2700" dirty="0" smtClean="0"/>
              <a:t> 크기 조절 </a:t>
            </a:r>
            <a:r>
              <a:rPr lang="en-US" altLang="ko-KR" sz="2700" dirty="0" smtClean="0"/>
              <a:t/>
            </a:r>
            <a:br>
              <a:rPr lang="en-US" altLang="ko-KR" sz="2700" dirty="0" smtClean="0"/>
            </a:br>
            <a:r>
              <a:rPr lang="en-US" altLang="ko-KR" sz="2700" dirty="0" smtClean="0"/>
              <a:t>&lt;</a:t>
            </a:r>
            <a:r>
              <a:rPr lang="en-US" altLang="ko-KR" sz="2700" dirty="0" err="1" smtClean="0"/>
              <a:t>li</a:t>
            </a:r>
            <a:r>
              <a:rPr lang="en-US" altLang="ko-KR" sz="2700" dirty="0" smtClean="0"/>
              <a:t> class=“</a:t>
            </a:r>
            <a:r>
              <a:rPr lang="en-US" altLang="ko-KR" sz="2700" b="1" dirty="0" smtClean="0">
                <a:solidFill>
                  <a:srgbClr val="FF0000"/>
                </a:solidFill>
              </a:rPr>
              <a:t>previous</a:t>
            </a:r>
            <a:r>
              <a:rPr lang="en-US" altLang="ko-KR" sz="2700" dirty="0" smtClean="0"/>
              <a:t>”&gt;&lt;</a:t>
            </a:r>
            <a:r>
              <a:rPr lang="en-US" altLang="ko-KR" sz="2700" dirty="0" err="1" smtClean="0"/>
              <a:t>li</a:t>
            </a:r>
            <a:r>
              <a:rPr lang="en-US" altLang="ko-KR" sz="2700" dirty="0" smtClean="0"/>
              <a:t> class=“</a:t>
            </a:r>
            <a:r>
              <a:rPr lang="en-US" altLang="ko-KR" sz="2700" b="1" dirty="0" smtClean="0">
                <a:solidFill>
                  <a:srgbClr val="FF0000"/>
                </a:solidFill>
              </a:rPr>
              <a:t>next</a:t>
            </a:r>
            <a:r>
              <a:rPr lang="en-US" altLang="ko-KR" sz="2700" dirty="0" smtClean="0"/>
              <a:t>”&gt;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571612"/>
            <a:ext cx="7962900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74" y="4643446"/>
            <a:ext cx="633783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3929058" y="1928802"/>
            <a:ext cx="428628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0" y="1785926"/>
            <a:ext cx="345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ul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 내부의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li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에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previous,next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를 주면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양끝에 정렬이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3929058" y="3286124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86248" y="3214686"/>
            <a:ext cx="23487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페이지 비활성화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(disabled)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400" dirty="0" smtClean="0"/>
              <a:t>9.</a:t>
            </a:r>
            <a:r>
              <a:rPr lang="ko-KR" altLang="en-US" sz="2400" dirty="0" smtClean="0"/>
              <a:t>라벨과 배지</a:t>
            </a:r>
            <a:r>
              <a:rPr lang="en-US" altLang="ko-KR" sz="2400" dirty="0" smtClean="0"/>
              <a:t>(labelnbadge.html)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(1)</a:t>
            </a:r>
            <a:br>
              <a:rPr lang="en-US" altLang="ko-KR" sz="2400" dirty="0" smtClean="0"/>
            </a:br>
            <a:r>
              <a:rPr lang="en-US" altLang="ko-KR" sz="2400" dirty="0" smtClean="0"/>
              <a:t>&lt;span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label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label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default,label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danger,label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-info</a:t>
            </a:r>
            <a:r>
              <a:rPr lang="en-US" altLang="ko-KR" sz="2400" dirty="0" smtClean="0"/>
              <a:t>”&gt;</a:t>
            </a:r>
            <a:endParaRPr lang="ko-KR" alt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571612"/>
            <a:ext cx="8377470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643438" y="1285860"/>
            <a:ext cx="40719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라벨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-&gt;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커뮤니티 게시판이나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블로그에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새로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운글이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올라온 경우 새로운 글이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있다는것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을 표시해주는 역할을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하는것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,</a:t>
            </a: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글내용중에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중요하거나 반드시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알려야하는것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에 부여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4643438" y="4143380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72066" y="4071942"/>
            <a:ext cx="4280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기본은 회색이며 </a:t>
            </a:r>
            <a:r>
              <a:rPr lang="en-US" altLang="ko-KR" sz="1400" b="1" dirty="0" err="1" smtClean="0">
                <a:solidFill>
                  <a:srgbClr val="002060"/>
                </a:solidFill>
              </a:rPr>
              <a:t>css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에서 사용했던 버튼사용법과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비슷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=&gt;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라벨도 </a:t>
            </a:r>
            <a:r>
              <a:rPr lang="en-US" altLang="ko-KR" sz="1400" b="1" dirty="0" err="1" smtClean="0">
                <a:solidFill>
                  <a:srgbClr val="002060"/>
                </a:solidFill>
              </a:rPr>
              <a:t>btn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-*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대신에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label-*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로 처리해준다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5429256" y="4929198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57884" y="492919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빨간색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572132" y="5715016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00760" y="571501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하늘색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 smtClean="0"/>
              <a:t>9.</a:t>
            </a:r>
            <a:r>
              <a:rPr lang="ko-KR" altLang="en-US" sz="2400" dirty="0" smtClean="0"/>
              <a:t>라벨과 배지</a:t>
            </a:r>
            <a:r>
              <a:rPr lang="en-US" altLang="ko-KR" sz="2400" dirty="0" smtClean="0"/>
              <a:t>(labelnbadge.html)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(2)</a:t>
            </a:r>
            <a:br>
              <a:rPr lang="en-US" altLang="ko-KR" sz="2400" dirty="0" smtClean="0"/>
            </a:br>
            <a:r>
              <a:rPr lang="en-US" altLang="ko-KR" sz="2400" dirty="0" smtClean="0"/>
              <a:t>&lt;span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badge</a:t>
            </a:r>
            <a:r>
              <a:rPr lang="en-US" altLang="ko-KR" sz="2400" dirty="0" smtClean="0"/>
              <a:t>”&gt;, &lt;span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badge pull-right</a:t>
            </a:r>
            <a:r>
              <a:rPr lang="en-US" altLang="ko-KR" sz="2400" dirty="0" smtClean="0"/>
              <a:t>”&gt;</a:t>
            </a:r>
            <a:endParaRPr lang="ko-KR" alt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214554"/>
            <a:ext cx="8084803" cy="4162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 rot="20206222">
            <a:off x="2330754" y="2187886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43174" y="1857364"/>
            <a:ext cx="3219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Lable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은 버튼과 사용방법이 거의 비스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-*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대신에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label-*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 사용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 rot="19503504">
            <a:off x="4643438" y="5572140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72066" y="5643578"/>
            <a:ext cx="42675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배지는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주로 숫자로 구성되는데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,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읽지않은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메일이나 새로운 글이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나타났을때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표시해주는역할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배지는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&lt;span class=“badge”&gt;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처리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badge pull-right-&gt;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오른쪽으로 배치정렬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10.</a:t>
            </a:r>
            <a:r>
              <a:rPr lang="ko-KR" altLang="en-US" sz="2400" dirty="0" err="1" smtClean="0"/>
              <a:t>점보트론과</a:t>
            </a:r>
            <a:r>
              <a:rPr lang="ko-KR" altLang="en-US" sz="2400" dirty="0" smtClean="0"/>
              <a:t> 페이지 제목</a:t>
            </a:r>
            <a:r>
              <a:rPr lang="en-US" altLang="ko-KR" sz="2400" dirty="0" smtClean="0"/>
              <a:t>(jumbotron.html)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(1)</a:t>
            </a:r>
            <a:endParaRPr lang="ko-KR" altLang="en-US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071678"/>
            <a:ext cx="8572560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286116" y="1643050"/>
            <a:ext cx="55138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점보트론은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사이트에서 일반적으로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프론트페이지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또는 아주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중요한 페이지에서 해당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콘텐츠를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강조할때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사용한다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점보트론의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내부 글꼴크기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(21px) ,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부트스트랩 기본글꼴크기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(14px)</a:t>
            </a: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점보트론의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내부는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30px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의 패딩값이 적용이 되고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,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배경색상이 희색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점보트론을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.container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내부에 두지 않고 외부에 두면 넓이가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100%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로 설정이 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2786050" y="2357430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점보트론과</a:t>
            </a:r>
            <a:r>
              <a:rPr lang="ko-KR" altLang="en-US" sz="2400" dirty="0" smtClean="0"/>
              <a:t> 페이지 제목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(2)</a:t>
            </a:r>
            <a:endParaRPr lang="ko-KR" alt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1571612"/>
            <a:ext cx="6929486" cy="23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3857628"/>
            <a:ext cx="6929486" cy="278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714744" y="2214554"/>
            <a:ext cx="3376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.container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외부에 있는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점보트론의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경우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이와 같이 넓이가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100%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설정이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0628" y="4643446"/>
            <a:ext cx="38138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하단의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.container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내부에 있는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점보트론의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경우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container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값의 변화에 따라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점보트론의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크기도 변하게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00232" y="1357298"/>
            <a:ext cx="55867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페이지 제목은 페이지의 시작 부분에 설정을 해주면 페이지와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웹페이지의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다른 요소들을 분리시켜주는 역할을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하게되어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페이지의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가독성을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높여주는 역할을 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 rot="18893118">
            <a:off x="2428860" y="214311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(3)-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그리드는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중첩이 가능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내부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12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개 가능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714488"/>
            <a:ext cx="3714776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3372" y="3357562"/>
            <a:ext cx="4857784" cy="1189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11.</a:t>
            </a:r>
            <a:r>
              <a:rPr lang="ko-KR" altLang="en-US" sz="2400" dirty="0" err="1" smtClean="0"/>
              <a:t>썸네일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사진갤러리 용도</a:t>
            </a:r>
            <a:r>
              <a:rPr lang="en-US" altLang="ko-KR" sz="2400" dirty="0" smtClean="0"/>
              <a:t>) 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thumbnail.html) </a:t>
            </a:r>
            <a:r>
              <a:rPr lang="ko-KR" altLang="en-US" sz="2400" dirty="0" smtClean="0"/>
              <a:t>작성</a:t>
            </a:r>
            <a:endParaRPr lang="ko-KR" altLang="en-US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2285968"/>
            <a:ext cx="8501090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674507" y="1285860"/>
            <a:ext cx="44694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썸네일은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400" b="1" dirty="0" err="1" smtClean="0">
                <a:solidFill>
                  <a:srgbClr val="002060"/>
                </a:solidFill>
              </a:rPr>
              <a:t>thumnail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이라는 클래스선택자를 사용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그리드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시스템과 병행해서 사용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컴포넌트에서의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썸네일은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img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태그에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클래스선택자를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적용하는 것이 아니라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div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태그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a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태그에 적용하고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각각의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썸네일을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그리드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시스템과결합하여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사진 갤러리로 만드는 것을 의미한다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 rot="16482162">
            <a:off x="2128486" y="2450462"/>
            <a:ext cx="527951" cy="313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1538" y="1500174"/>
            <a:ext cx="27943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태블릿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및 스마트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폰에서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개의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그리드를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데스크탑에서는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4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개의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그리드를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보여주게된다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썸네일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제목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내용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다른요소</a:t>
            </a:r>
            <a:r>
              <a:rPr lang="ko-KR" altLang="en-US" sz="2400" dirty="0" smtClean="0"/>
              <a:t> 추가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(2)</a:t>
            </a:r>
            <a:br>
              <a:rPr lang="en-US" altLang="ko-KR" sz="2400" dirty="0" smtClean="0"/>
            </a:br>
            <a:r>
              <a:rPr lang="en-US" altLang="ko-KR" sz="2400" dirty="0" smtClean="0"/>
              <a:t>&lt;div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caption</a:t>
            </a:r>
            <a:r>
              <a:rPr lang="en-US" altLang="ko-KR" sz="2400" dirty="0" smtClean="0"/>
              <a:t>”&gt;&lt;/div&gt;</a:t>
            </a:r>
            <a:endParaRPr lang="ko-KR" altLang="en-US" sz="2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785926"/>
            <a:ext cx="8477251" cy="471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9190" y="3643314"/>
            <a:ext cx="3823653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214942" y="1428736"/>
            <a:ext cx="329930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7030A0"/>
                </a:solidFill>
              </a:rPr>
              <a:t>썸네일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7030A0"/>
                </a:solidFill>
              </a:rPr>
              <a:t>그리드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 시스템 내부에서는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r>
              <a:rPr lang="en-US" altLang="ko-KR" sz="1400" b="1" dirty="0" smtClean="0">
                <a:solidFill>
                  <a:srgbClr val="7030A0"/>
                </a:solidFill>
              </a:rPr>
              <a:t>.caption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이라는 클래스 선택자를 이용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r>
              <a:rPr lang="ko-KR" altLang="en-US" sz="1400" b="1" dirty="0" smtClean="0">
                <a:solidFill>
                  <a:srgbClr val="7030A0"/>
                </a:solidFill>
              </a:rPr>
              <a:t>해서 제목과 내용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,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그리고 다른 요소들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r>
              <a:rPr lang="ko-KR" altLang="en-US" sz="1400" b="1" dirty="0" smtClean="0">
                <a:solidFill>
                  <a:srgbClr val="7030A0"/>
                </a:solidFill>
              </a:rPr>
              <a:t>도 추가해 줄 수 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또한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썸네일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컴포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넌트를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이용할 경우 이미지의 크기는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그리드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시스템과 연동되어 자동적으로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크기가 조절이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썸네일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제목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내용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다른요소</a:t>
            </a:r>
            <a:r>
              <a:rPr lang="ko-KR" altLang="en-US" sz="2400" dirty="0" smtClean="0"/>
              <a:t> 추가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(3)</a:t>
            </a:r>
            <a:br>
              <a:rPr lang="en-US" altLang="ko-KR" sz="2400" dirty="0" smtClean="0"/>
            </a:br>
            <a:r>
              <a:rPr lang="en-US" altLang="ko-KR" sz="2400" dirty="0" smtClean="0"/>
              <a:t>&lt;div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caption</a:t>
            </a:r>
            <a:r>
              <a:rPr lang="en-US" altLang="ko-KR" sz="2400" dirty="0" smtClean="0"/>
              <a:t>”&gt;&lt;/div&gt;</a:t>
            </a:r>
            <a:endParaRPr lang="ko-KR" altLang="en-US" sz="2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357298"/>
            <a:ext cx="8420127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9124" y="3286124"/>
            <a:ext cx="3786214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12.</a:t>
            </a:r>
            <a:r>
              <a:rPr lang="ko-KR" altLang="en-US" sz="2400" dirty="0" smtClean="0"/>
              <a:t>경보와 </a:t>
            </a:r>
            <a:r>
              <a:rPr lang="ko-KR" altLang="en-US" sz="2400" dirty="0" err="1" smtClean="0"/>
              <a:t>진행바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alert.html </a:t>
            </a:r>
            <a:r>
              <a:rPr lang="ko-KR" altLang="en-US" sz="2400" dirty="0" smtClean="0"/>
              <a:t>파일 작성</a:t>
            </a:r>
            <a:r>
              <a:rPr lang="en-US" altLang="ko-KR" sz="2400" dirty="0" smtClean="0"/>
              <a:t>)(1)</a:t>
            </a:r>
            <a:endParaRPr lang="ko-KR" altLang="en-US" sz="24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428868"/>
            <a:ext cx="7215238" cy="4198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000496" y="1714488"/>
            <a:ext cx="39084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경보는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웹페이지의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폼 양식에서 입력에 문제가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생겼거나 웹 페이지에서 주의할 내용을 강하게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알려줄때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사용한다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6929454" y="321468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358082" y="2786058"/>
            <a:ext cx="16834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기본클래스는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없고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div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이용하여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4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가지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방식으로 처리한다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1047158">
            <a:off x="4857752" y="5643578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57818" y="5429264"/>
            <a:ext cx="36681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alert-</a:t>
            </a:r>
            <a:r>
              <a:rPr lang="en-US" altLang="ko-KR" sz="1400" b="1" dirty="0" err="1" smtClean="0">
                <a:solidFill>
                  <a:srgbClr val="002060"/>
                </a:solidFill>
              </a:rPr>
              <a:t>dismissable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선택자와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없애기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버튼을 추가해서 경보 사라지게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할수있다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단 버튼태그에는 반드시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class=“close”</a:t>
            </a: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Data-dismiss=“alert” aria-hidden=“true”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와 같은 속성을 추가해야 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9" name="아래쪽 화살표 8"/>
          <p:cNvSpPr/>
          <p:nvPr/>
        </p:nvSpPr>
        <p:spPr>
          <a:xfrm>
            <a:off x="3143240" y="5786454"/>
            <a:ext cx="285752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857356" y="6215082"/>
            <a:ext cx="3286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</a:rPr>
              <a:t>alert-link-&gt;</a:t>
            </a:r>
            <a:r>
              <a:rPr lang="ko-KR" altLang="en-US" sz="1400" b="1" dirty="0" err="1" smtClean="0">
                <a:solidFill>
                  <a:srgbClr val="7030A0"/>
                </a:solidFill>
              </a:rPr>
              <a:t>경보내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7030A0"/>
                </a:solidFill>
              </a:rPr>
              <a:t>링크표시할때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 사용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 rot="19361793">
            <a:off x="3714744" y="2357430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경보와 </a:t>
            </a:r>
            <a:r>
              <a:rPr lang="ko-KR" altLang="en-US" sz="2400" dirty="0" err="1" smtClean="0"/>
              <a:t>진행바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실행 결과</a:t>
            </a:r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1928802"/>
            <a:ext cx="7517630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경보와 </a:t>
            </a:r>
            <a:r>
              <a:rPr lang="ko-KR" altLang="en-US" sz="2400" dirty="0" err="1" smtClean="0"/>
              <a:t>진행바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progressbar.html </a:t>
            </a:r>
            <a:r>
              <a:rPr lang="ko-KR" altLang="en-US" sz="2400" dirty="0" smtClean="0"/>
              <a:t>파일 작성</a:t>
            </a:r>
            <a:r>
              <a:rPr lang="en-US" altLang="ko-KR" sz="2400" dirty="0" smtClean="0"/>
              <a:t>)(2)</a:t>
            </a:r>
            <a:endParaRPr lang="ko-KR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643050"/>
            <a:ext cx="8501122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4000504"/>
            <a:ext cx="8410605" cy="2743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>
            <a:off x="2857488" y="192880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357554" y="1857364"/>
            <a:ext cx="332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전체를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progress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이용해 감쌈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143504" y="2571744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72132" y="2500306"/>
            <a:ext cx="3065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Style=“width: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숫자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%”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숫자부분을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변화하면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진행바의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크기도 변화한다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48793" y="2000240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진행바의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현재값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최소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최대값 설정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4429124" y="3643314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786314" y="3571876"/>
            <a:ext cx="2810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진행바의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4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가지의 색상적용 가능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경보와 </a:t>
            </a:r>
            <a:r>
              <a:rPr lang="ko-KR" altLang="en-US" sz="2400" dirty="0" err="1" smtClean="0"/>
              <a:t>진행바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progressbar.html </a:t>
            </a:r>
            <a:r>
              <a:rPr lang="ko-KR" altLang="en-US" sz="2400" dirty="0" smtClean="0"/>
              <a:t>파일 작성</a:t>
            </a:r>
            <a:r>
              <a:rPr lang="en-US" altLang="ko-KR" sz="2400" dirty="0" smtClean="0"/>
              <a:t>)(2) </a:t>
            </a:r>
            <a:r>
              <a:rPr lang="ko-KR" altLang="en-US" sz="2400" dirty="0" smtClean="0"/>
              <a:t>실행결과</a:t>
            </a:r>
            <a:endParaRPr lang="ko-KR" alt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2071678"/>
            <a:ext cx="616484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경보와 </a:t>
            </a:r>
            <a:r>
              <a:rPr lang="ko-KR" altLang="en-US" sz="2400" dirty="0" err="1" smtClean="0"/>
              <a:t>진행바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progressbar.html </a:t>
            </a:r>
            <a:r>
              <a:rPr lang="ko-KR" altLang="en-US" sz="2400" dirty="0" smtClean="0"/>
              <a:t>파일 작성</a:t>
            </a:r>
            <a:r>
              <a:rPr lang="en-US" altLang="ko-KR" sz="2400" dirty="0" smtClean="0"/>
              <a:t>)(3)</a:t>
            </a:r>
            <a:br>
              <a:rPr lang="en-US" altLang="ko-KR" sz="2400" dirty="0" smtClean="0"/>
            </a:br>
            <a:r>
              <a:rPr lang="en-US" altLang="ko-KR" sz="2400" dirty="0" smtClean="0"/>
              <a:t>&lt;div class=“progress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progress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-striped</a:t>
            </a:r>
            <a:r>
              <a:rPr lang="en-US" altLang="ko-KR" sz="2400" dirty="0" smtClean="0"/>
              <a:t>”&gt;</a:t>
            </a:r>
            <a:endParaRPr lang="ko-KR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857364"/>
            <a:ext cx="8562975" cy="4724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4286248" y="1928802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57752" y="1643050"/>
            <a:ext cx="3626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진행바에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줄무늬 패턴이 생성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줄무늬는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IE9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과 그 이하의 버전에는 안나옴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2571744"/>
            <a:ext cx="2643206" cy="83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경보와 </a:t>
            </a:r>
            <a:r>
              <a:rPr lang="ko-KR" altLang="en-US" sz="2400" dirty="0" err="1" smtClean="0"/>
              <a:t>진행바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(3) </a:t>
            </a:r>
            <a:r>
              <a:rPr lang="ko-KR" altLang="en-US" sz="2400" dirty="0" smtClean="0"/>
              <a:t>실행결과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857364"/>
            <a:ext cx="8429684" cy="4438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 rot="19907842">
            <a:off x="2399501" y="2084561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28926" y="1714488"/>
            <a:ext cx="2694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active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를 추가하면 줄무늬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패턴에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애니매이션이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적용된다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72518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13.</a:t>
            </a:r>
            <a:r>
              <a:rPr lang="ko-KR" altLang="en-US" sz="2400" dirty="0" smtClean="0"/>
              <a:t>미디어 객체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목록그룹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패널</a:t>
            </a:r>
            <a:r>
              <a:rPr lang="en-US" altLang="ko-KR" sz="2400" dirty="0" smtClean="0"/>
              <a:t>,Wells(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media.html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파일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)(1)</a:t>
            </a:r>
            <a:endParaRPr lang="ko-KR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428868"/>
            <a:ext cx="8501090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643174" y="2786058"/>
            <a:ext cx="5048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미디어객체는 게시판 또는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블로그의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댓글을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처리해주는 부분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미디어 객체 전체는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media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이용해서 감싸줌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3214678" y="3571876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00430" y="3429000"/>
            <a:ext cx="4338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이미지의 위치는 왼쪽정렬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,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여기서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pull-right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 적용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하면 이미지 부분은 오른쪽으로 정렬됨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 rot="19224146">
            <a:off x="2264634" y="3295737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4929190" y="407194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286380" y="4000504"/>
            <a:ext cx="31967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이미지는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media-object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선택자를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적용해줌으로써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, </a:t>
            </a:r>
            <a:r>
              <a:rPr lang="en-US" altLang="ko-KR" sz="1400" b="1" dirty="0" err="1" smtClean="0">
                <a:solidFill>
                  <a:srgbClr val="002060"/>
                </a:solidFill>
              </a:rPr>
              <a:t>display:block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속성이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적용이 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2928926" y="4500570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86116" y="4429132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미디어 바디부분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13" name="아래쪽 화살표 12"/>
          <p:cNvSpPr/>
          <p:nvPr/>
        </p:nvSpPr>
        <p:spPr>
          <a:xfrm rot="18967624">
            <a:off x="2763784" y="6156103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214678" y="6072206"/>
            <a:ext cx="4352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제목부분은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media-heading </a:t>
            </a:r>
            <a:r>
              <a:rPr lang="ko-KR" altLang="en-US" sz="1400" b="1" dirty="0" err="1" smtClean="0">
                <a:solidFill>
                  <a:srgbClr val="C0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C00000"/>
                </a:solidFill>
              </a:rPr>
              <a:t>적용해줌을써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r>
              <a:rPr lang="en-US" altLang="ko-KR" sz="1400" b="1" dirty="0" smtClean="0">
                <a:solidFill>
                  <a:srgbClr val="C00000"/>
                </a:solidFill>
              </a:rPr>
              <a:t>5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픽셀의 여백을 만들어 줄 수 있다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.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1214422"/>
            <a:ext cx="4572032" cy="1115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29256" y="1500174"/>
            <a:ext cx="3330430" cy="1173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(4)-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그리드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사이의 분리 가능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오프셋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571612"/>
            <a:ext cx="7810500" cy="258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4572008"/>
            <a:ext cx="821537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214678" y="3857628"/>
            <a:ext cx="5565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중간에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열이 분리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분리된 열을 제외한 나머지 열로 구성해야 하며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열을 넘어서면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안된다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 smtClean="0">
              <a:solidFill>
                <a:srgbClr val="FF0000"/>
              </a:solidFill>
            </a:endParaRPr>
          </a:p>
          <a:p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4286248" y="4643446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 rot="10800000">
            <a:off x="3428992" y="5857892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86116" y="6215082"/>
            <a:ext cx="1116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열이 분리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4786314" y="2714620"/>
            <a:ext cx="428628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57818" y="2714620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열분리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4857752" y="3571876"/>
            <a:ext cx="428628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429256" y="3571876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열분리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미디어 객체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목록그룹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패널</a:t>
            </a:r>
            <a:r>
              <a:rPr lang="en-US" altLang="ko-KR" sz="2400" dirty="0" smtClean="0"/>
              <a:t>,Wells(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media.html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파일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)(2)</a:t>
            </a:r>
            <a:endParaRPr lang="ko-KR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285992"/>
            <a:ext cx="8072462" cy="421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142976" y="1571612"/>
            <a:ext cx="5864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C00000"/>
                </a:solidFill>
              </a:rPr>
              <a:t>미디어 객체의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media-body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내부에 또 다른</a:t>
            </a:r>
            <a:endParaRPr lang="en-US" altLang="ko-KR" sz="1600" b="1" dirty="0" smtClean="0">
              <a:solidFill>
                <a:srgbClr val="C00000"/>
              </a:solidFill>
            </a:endParaRPr>
          </a:p>
          <a:p>
            <a:r>
              <a:rPr lang="en-US" altLang="ko-KR" sz="1600" b="1" dirty="0" smtClean="0">
                <a:solidFill>
                  <a:srgbClr val="C00000"/>
                </a:solidFill>
              </a:rPr>
              <a:t>Media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를 삽입해 줌으로써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,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댓글에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 대한 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댓글글을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 만들 수 있다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 rot="2900666">
            <a:off x="2571340" y="3756002"/>
            <a:ext cx="484632" cy="407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미디어 객체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목록그룹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패널</a:t>
            </a:r>
            <a:r>
              <a:rPr lang="en-US" altLang="ko-KR" sz="2400" dirty="0" smtClean="0"/>
              <a:t>,Wells(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media.html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파일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)(3)</a:t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ko-KR" altLang="en-US" sz="2400" dirty="0" smtClean="0">
                <a:solidFill>
                  <a:srgbClr val="C00000"/>
                </a:solidFill>
              </a:rPr>
              <a:t>목록태그를 사용해서 미디어객체를 만드는 방법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71472" y="2928934"/>
            <a:ext cx="632416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 class=“</a:t>
            </a:r>
            <a:r>
              <a:rPr lang="en-US" altLang="ko-KR" b="1" dirty="0" smtClean="0">
                <a:solidFill>
                  <a:srgbClr val="C00000"/>
                </a:solidFill>
              </a:rPr>
              <a:t>media-list</a:t>
            </a:r>
            <a:r>
              <a:rPr lang="en-US" altLang="ko-KR" dirty="0" smtClean="0"/>
              <a:t>”&gt;</a:t>
            </a:r>
          </a:p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li</a:t>
            </a:r>
            <a:r>
              <a:rPr lang="en-US" altLang="ko-KR" dirty="0" smtClean="0"/>
              <a:t> class=“</a:t>
            </a:r>
            <a:r>
              <a:rPr lang="en-US" altLang="ko-KR" b="1" dirty="0" smtClean="0">
                <a:solidFill>
                  <a:srgbClr val="C00000"/>
                </a:solidFill>
              </a:rPr>
              <a:t>media</a:t>
            </a:r>
            <a:r>
              <a:rPr lang="en-US" altLang="ko-KR" dirty="0" smtClean="0"/>
              <a:t>”&gt;</a:t>
            </a:r>
          </a:p>
          <a:p>
            <a:r>
              <a:rPr lang="en-US" altLang="ko-KR" dirty="0" smtClean="0"/>
              <a:t>  &lt;a class=“</a:t>
            </a:r>
            <a:r>
              <a:rPr lang="en-US" altLang="ko-KR" b="1" dirty="0" smtClean="0">
                <a:solidFill>
                  <a:srgbClr val="C00000"/>
                </a:solidFill>
              </a:rPr>
              <a:t>pull-left</a:t>
            </a:r>
            <a:r>
              <a:rPr lang="en-US" altLang="ko-KR" dirty="0" smtClean="0"/>
              <a:t>” </a:t>
            </a:r>
            <a:r>
              <a:rPr lang="en-US" altLang="ko-KR" dirty="0" err="1" smtClean="0"/>
              <a:t>href</a:t>
            </a:r>
            <a:r>
              <a:rPr lang="en-US" altLang="ko-KR" dirty="0" smtClean="0"/>
              <a:t>=“#”&gt;</a:t>
            </a:r>
          </a:p>
          <a:p>
            <a:r>
              <a:rPr lang="en-US" altLang="ko-KR" dirty="0" smtClean="0"/>
              <a:t>        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class=“</a:t>
            </a:r>
            <a:r>
              <a:rPr lang="en-US" altLang="ko-KR" b="1" dirty="0" smtClean="0">
                <a:solidFill>
                  <a:srgbClr val="C00000"/>
                </a:solidFill>
              </a:rPr>
              <a:t>media-object</a:t>
            </a:r>
            <a:r>
              <a:rPr lang="en-US" altLang="ko-KR" dirty="0" smtClean="0"/>
              <a:t>”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=“…..” alt=“…”&gt;</a:t>
            </a:r>
          </a:p>
          <a:p>
            <a:r>
              <a:rPr lang="en-US" altLang="ko-KR" dirty="0" smtClean="0"/>
              <a:t>   &lt;/a&gt;</a:t>
            </a:r>
          </a:p>
          <a:p>
            <a:r>
              <a:rPr lang="en-US" altLang="ko-KR" dirty="0" smtClean="0"/>
              <a:t>   &lt;div class=“</a:t>
            </a:r>
            <a:r>
              <a:rPr lang="en-US" altLang="ko-KR" b="1" dirty="0" smtClean="0">
                <a:solidFill>
                  <a:srgbClr val="C00000"/>
                </a:solidFill>
              </a:rPr>
              <a:t>media-body</a:t>
            </a:r>
            <a:r>
              <a:rPr lang="en-US" altLang="ko-KR" dirty="0" smtClean="0"/>
              <a:t>”&gt;</a:t>
            </a:r>
          </a:p>
          <a:p>
            <a:r>
              <a:rPr lang="en-US" altLang="ko-KR" dirty="0" smtClean="0"/>
              <a:t>         &lt;h4 class=“media-heading”&gt;Media heading &lt;/h4&gt;</a:t>
            </a:r>
          </a:p>
          <a:p>
            <a:r>
              <a:rPr lang="en-US" altLang="ko-KR" dirty="0" smtClean="0"/>
              <a:t>          … </a:t>
            </a:r>
            <a:r>
              <a:rPr lang="ko-KR" altLang="en-US" dirty="0" smtClean="0"/>
              <a:t>내용 기술</a:t>
            </a:r>
            <a:endParaRPr lang="en-US" altLang="ko-KR" dirty="0" smtClean="0"/>
          </a:p>
          <a:p>
            <a:r>
              <a:rPr lang="en-US" altLang="ko-KR" dirty="0" smtClean="0"/>
              <a:t>    &lt;/div&gt;</a:t>
            </a:r>
          </a:p>
          <a:p>
            <a:r>
              <a:rPr lang="en-US" altLang="ko-KR" dirty="0" smtClean="0"/>
              <a:t>&lt;/</a:t>
            </a:r>
            <a:r>
              <a:rPr lang="en-US" altLang="ko-KR" dirty="0" err="1" smtClean="0"/>
              <a:t>li</a:t>
            </a:r>
            <a:r>
              <a:rPr lang="en-US" altLang="ko-KR" dirty="0" smtClean="0"/>
              <a:t>&gt;</a:t>
            </a:r>
          </a:p>
          <a:p>
            <a:r>
              <a:rPr lang="en-US" altLang="ko-KR" dirty="0" smtClean="0"/>
              <a:t>&lt;/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5" name="오른쪽 화살표 4"/>
          <p:cNvSpPr/>
          <p:nvPr/>
        </p:nvSpPr>
        <p:spPr>
          <a:xfrm rot="18922591">
            <a:off x="2809839" y="3309250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428992" y="2357430"/>
            <a:ext cx="43284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7030A0"/>
                </a:solidFill>
              </a:rPr>
              <a:t>pull-right=&gt;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이미지는 오른쪽으로 배치가능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r>
              <a:rPr lang="ko-KR" altLang="en-US" sz="1400" b="1" dirty="0" smtClean="0">
                <a:solidFill>
                  <a:srgbClr val="7030A0"/>
                </a:solidFill>
              </a:rPr>
              <a:t>목록그룹은 단순히 목록을 그룹으로 묶기도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r>
              <a:rPr lang="ko-KR" altLang="en-US" sz="1400" b="1" dirty="0" smtClean="0">
                <a:solidFill>
                  <a:srgbClr val="7030A0"/>
                </a:solidFill>
              </a:rPr>
              <a:t>하지만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, 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주로 웹사이트의 서브페이지의 오른쪽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r>
              <a:rPr lang="ko-KR" altLang="en-US" sz="1400" b="1" dirty="0" smtClean="0">
                <a:solidFill>
                  <a:srgbClr val="7030A0"/>
                </a:solidFill>
              </a:rPr>
              <a:t>또는 왼쪽에 위치한 서브메뉴를 </a:t>
            </a:r>
            <a:r>
              <a:rPr lang="ko-KR" altLang="en-US" sz="1400" b="1" dirty="0" err="1" smtClean="0">
                <a:solidFill>
                  <a:srgbClr val="7030A0"/>
                </a:solidFill>
              </a:rPr>
              <a:t>구성할때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 편리하다</a:t>
            </a:r>
            <a:r>
              <a:rPr lang="en-US" altLang="ko-KR" b="1" dirty="0" smtClean="0">
                <a:solidFill>
                  <a:srgbClr val="7030A0"/>
                </a:solidFill>
              </a:rPr>
              <a:t>.</a:t>
            </a:r>
            <a:endParaRPr lang="ko-KR" altLang="en-US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미디어 객체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목록그룹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패널</a:t>
            </a:r>
            <a:r>
              <a:rPr lang="en-US" altLang="ko-KR" sz="2400" dirty="0" smtClean="0"/>
              <a:t>,Wells(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media.html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파일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)(4)</a:t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ko-KR" altLang="en-US" sz="2400" dirty="0" smtClean="0">
                <a:solidFill>
                  <a:srgbClr val="C00000"/>
                </a:solidFill>
              </a:rPr>
              <a:t>목록태그를 사용해서 미디어객체를 만드는 방법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357298"/>
            <a:ext cx="7646918" cy="331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4714884"/>
            <a:ext cx="7786741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4942" y="1714488"/>
            <a:ext cx="3648075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072198" y="3929066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7030A0"/>
                </a:solidFill>
              </a:rPr>
              <a:t>댓글에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7030A0"/>
                </a:solidFill>
              </a:rPr>
              <a:t>댓글도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 가능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미디어 객체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목록그룹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패널</a:t>
            </a:r>
            <a:r>
              <a:rPr lang="en-US" altLang="ko-KR" sz="2400" dirty="0" smtClean="0"/>
              <a:t>,Wells(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media.html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파일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)(5)</a:t>
            </a:r>
            <a:br>
              <a:rPr lang="en-US" altLang="ko-KR" sz="2400" dirty="0" smtClean="0"/>
            </a:br>
            <a:r>
              <a:rPr lang="en-US" altLang="ko-KR" sz="2400" dirty="0" smtClean="0"/>
              <a:t>&lt;a class=“</a:t>
            </a:r>
            <a:r>
              <a:rPr lang="en-US" altLang="ko-KR" sz="2400" b="1" dirty="0" smtClean="0">
                <a:solidFill>
                  <a:srgbClr val="7030A0"/>
                </a:solidFill>
              </a:rPr>
              <a:t>pull-right</a:t>
            </a:r>
            <a:r>
              <a:rPr lang="en-US" altLang="ko-KR" sz="2400" dirty="0" smtClean="0"/>
              <a:t>” &gt;(</a:t>
            </a:r>
            <a:r>
              <a:rPr lang="ko-KR" altLang="en-US" sz="2400" dirty="0" smtClean="0"/>
              <a:t>이미지 오른쪽으로 정렬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857364"/>
            <a:ext cx="8744139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아래쪽 화살표 4"/>
          <p:cNvSpPr/>
          <p:nvPr/>
        </p:nvSpPr>
        <p:spPr>
          <a:xfrm rot="3931787">
            <a:off x="1975143" y="4332604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목록그룹</a:t>
            </a:r>
            <a:r>
              <a:rPr lang="en-US" altLang="ko-KR" sz="2400" dirty="0" smtClean="0"/>
              <a:t>(list-group.html</a:t>
            </a:r>
            <a:r>
              <a:rPr lang="ko-KR" altLang="en-US" sz="2400" dirty="0" smtClean="0"/>
              <a:t>파일 생성</a:t>
            </a:r>
            <a:r>
              <a:rPr lang="en-US" altLang="ko-KR" sz="2400" dirty="0" smtClean="0"/>
              <a:t>)(1)</a:t>
            </a:r>
            <a:br>
              <a:rPr lang="en-US" altLang="ko-KR" sz="2400" dirty="0" smtClean="0"/>
            </a:br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ul</a:t>
            </a:r>
            <a:r>
              <a:rPr lang="en-US" altLang="ko-KR" sz="2400" dirty="0" smtClean="0"/>
              <a:t>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list-group</a:t>
            </a:r>
            <a:r>
              <a:rPr lang="en-US" altLang="ko-KR" sz="2400" dirty="0" smtClean="0"/>
              <a:t>”&gt;&lt;</a:t>
            </a:r>
            <a:r>
              <a:rPr lang="en-US" altLang="ko-KR" sz="2400" dirty="0" err="1" smtClean="0"/>
              <a:t>li</a:t>
            </a:r>
            <a:r>
              <a:rPr lang="en-US" altLang="ko-KR" sz="2400" dirty="0" smtClean="0"/>
              <a:t>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list-group-item</a:t>
            </a:r>
            <a:r>
              <a:rPr lang="en-US" altLang="ko-KR" sz="2400" dirty="0" smtClean="0"/>
              <a:t>”&gt;</a:t>
            </a:r>
            <a:endParaRPr lang="ko-KR" alt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428736"/>
            <a:ext cx="880110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702" y="1428736"/>
            <a:ext cx="1857388" cy="219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6579" y="4714884"/>
            <a:ext cx="1785949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>
            <a:off x="5643570" y="2143116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786314" y="5143512"/>
            <a:ext cx="21431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143504" y="5072074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활성화상태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체크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29124" y="350043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배지표시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400" dirty="0" smtClean="0"/>
              <a:t>목록그룹</a:t>
            </a:r>
            <a:r>
              <a:rPr lang="en-US" altLang="ko-KR" sz="2400" dirty="0" smtClean="0"/>
              <a:t>(list-group.html</a:t>
            </a:r>
            <a:r>
              <a:rPr lang="ko-KR" altLang="en-US" sz="2400" dirty="0" smtClean="0"/>
              <a:t>파일 생성</a:t>
            </a:r>
            <a:r>
              <a:rPr lang="en-US" altLang="ko-KR" sz="2400" dirty="0" smtClean="0"/>
              <a:t>)(2)</a:t>
            </a:r>
            <a:br>
              <a:rPr lang="en-US" altLang="ko-KR" sz="2400" dirty="0" smtClean="0"/>
            </a:br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ul</a:t>
            </a:r>
            <a:r>
              <a:rPr lang="en-US" altLang="ko-KR" sz="2400" dirty="0" smtClean="0"/>
              <a:t>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list-group-item-heading</a:t>
            </a:r>
            <a:r>
              <a:rPr lang="en-US" altLang="ko-KR" sz="2400" dirty="0" smtClean="0"/>
              <a:t>”&gt;</a:t>
            </a:r>
            <a:br>
              <a:rPr lang="en-US" altLang="ko-KR" sz="2400" dirty="0" smtClean="0"/>
            </a:br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li</a:t>
            </a:r>
            <a:r>
              <a:rPr lang="en-US" altLang="ko-KR" sz="2400" dirty="0" smtClean="0"/>
              <a:t>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list-group-item-text</a:t>
            </a:r>
            <a:r>
              <a:rPr lang="en-US" altLang="ko-KR" sz="2400" dirty="0" smtClean="0"/>
              <a:t>”&gt;</a:t>
            </a:r>
            <a:endParaRPr lang="ko-KR" alt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928802"/>
            <a:ext cx="850109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6578" y="3214686"/>
            <a:ext cx="1802369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4929190" y="4000504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57818" y="3929066"/>
            <a:ext cx="15664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7030A0"/>
                </a:solidFill>
              </a:rPr>
              <a:t>목록그룹 내부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r>
              <a:rPr lang="ko-KR" altLang="en-US" sz="1400" b="1" dirty="0" smtClean="0">
                <a:solidFill>
                  <a:srgbClr val="7030A0"/>
                </a:solidFill>
              </a:rPr>
              <a:t>에는 다음과 같이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r>
              <a:rPr lang="ko-KR" altLang="en-US" sz="1400" b="1" dirty="0" smtClean="0">
                <a:solidFill>
                  <a:srgbClr val="7030A0"/>
                </a:solidFill>
              </a:rPr>
              <a:t>다양한 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html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태그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r>
              <a:rPr lang="ko-KR" altLang="en-US" sz="1400" b="1" dirty="0" smtClean="0">
                <a:solidFill>
                  <a:srgbClr val="7030A0"/>
                </a:solidFill>
              </a:rPr>
              <a:t>적용이 가능하다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.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패널 생성</a:t>
            </a:r>
            <a:r>
              <a:rPr lang="en-US" altLang="ko-KR" sz="2400" dirty="0" smtClean="0"/>
              <a:t>(panel.html)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(1)</a:t>
            </a:r>
            <a:br>
              <a:rPr lang="en-US" altLang="ko-KR" sz="2400" dirty="0" smtClean="0"/>
            </a:br>
            <a:r>
              <a:rPr lang="en-US" altLang="ko-KR" sz="2400" dirty="0" smtClean="0"/>
              <a:t>&lt;div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panel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panel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-default, panel-body</a:t>
            </a:r>
            <a:r>
              <a:rPr lang="en-US" altLang="ko-KR" sz="2400" dirty="0" smtClean="0"/>
              <a:t>”&gt;</a:t>
            </a:r>
            <a:endParaRPr lang="ko-KR" alt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285860"/>
            <a:ext cx="8072494" cy="531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4942" y="4214818"/>
            <a:ext cx="3643338" cy="176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786314" y="1571612"/>
            <a:ext cx="3395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7030A0"/>
                </a:solidFill>
              </a:rPr>
              <a:t>패널은 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DOM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으로 처리된 부분에 박스를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r>
              <a:rPr lang="ko-KR" altLang="en-US" sz="1400" b="1" dirty="0" smtClean="0">
                <a:solidFill>
                  <a:srgbClr val="7030A0"/>
                </a:solidFill>
              </a:rPr>
              <a:t>만들어 준다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.(ex 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메모지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)</a:t>
            </a:r>
            <a:endParaRPr lang="ko-KR" altLang="en-US" sz="1400" b="1" dirty="0">
              <a:solidFill>
                <a:srgbClr val="7030A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4286248" y="1643050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071934" y="3429000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0" y="3429000"/>
            <a:ext cx="3941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Panel-body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상단에는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panel-heading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선택자를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추가해주면 상단이 있는 패널을 만들 수 있다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4214810" y="5500702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14744" y="5929330"/>
            <a:ext cx="3819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패널에 제목을 설정해 줄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수있다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.(panel-title)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400" dirty="0" smtClean="0"/>
              <a:t>패널에 버튼처럼 다양한 색상이 적용이 가능 </a:t>
            </a:r>
            <a:r>
              <a:rPr lang="en-US" altLang="ko-KR" sz="2400" dirty="0" smtClean="0"/>
              <a:t>(panel.html)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(2)</a:t>
            </a:r>
            <a:br>
              <a:rPr lang="en-US" altLang="ko-KR" sz="2400" dirty="0" smtClean="0"/>
            </a:br>
            <a:r>
              <a:rPr lang="en-US" altLang="ko-KR" sz="2400" dirty="0" smtClean="0"/>
              <a:t>&lt;div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panel-footer</a:t>
            </a:r>
            <a:r>
              <a:rPr lang="en-US" altLang="ko-KR" sz="2400" dirty="0" smtClean="0"/>
              <a:t>”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panel-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primary,panel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-success,</a:t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r>
              <a:rPr lang="en-US" altLang="ko-KR" sz="2400" b="1" dirty="0" smtClean="0">
                <a:solidFill>
                  <a:srgbClr val="FF0000"/>
                </a:solidFill>
              </a:rPr>
              <a:t>panel-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info,panel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warning,panel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-danger</a:t>
            </a:r>
            <a:r>
              <a:rPr lang="en-US" altLang="ko-KR" sz="2400" dirty="0" smtClean="0"/>
              <a:t>&gt;</a:t>
            </a:r>
            <a:endParaRPr lang="ko-KR" alt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571612"/>
            <a:ext cx="3874919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3214686"/>
            <a:ext cx="3643338" cy="3230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1500174"/>
            <a:ext cx="3729046" cy="3241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786322"/>
            <a:ext cx="4143404" cy="191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57488" y="4143380"/>
            <a:ext cx="1846398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오른쪽 화살표 9"/>
          <p:cNvSpPr/>
          <p:nvPr/>
        </p:nvSpPr>
        <p:spPr>
          <a:xfrm>
            <a:off x="1643042" y="2857496"/>
            <a:ext cx="285752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000232" y="2786058"/>
            <a:ext cx="251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panel-footer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패널 하단 생성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패널에 테이블을 적용 작성</a:t>
            </a:r>
            <a:r>
              <a:rPr lang="en-US" altLang="ko-KR" sz="2400" dirty="0" smtClean="0"/>
              <a:t>(3)</a:t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패널내부에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panel-body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가 있는 경우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643050"/>
            <a:ext cx="6934200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7" y="5500702"/>
            <a:ext cx="6143668" cy="1147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2" y="2285992"/>
            <a:ext cx="4067016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패널에 테이블을 적용 작성</a:t>
            </a:r>
            <a:r>
              <a:rPr lang="en-US" altLang="ko-KR" sz="2400" dirty="0" smtClean="0"/>
              <a:t>(4)</a:t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패널내부에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panel-body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가 없는 경우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571612"/>
            <a:ext cx="6619875" cy="4981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4744" y="2000240"/>
            <a:ext cx="5069934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(5)-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오프셋을 사용시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주의할점</a:t>
            </a:r>
            <a:endParaRPr lang="ko-KR" alt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1285860"/>
            <a:ext cx="6751284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5072074"/>
            <a:ext cx="8372500" cy="1628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4643438" y="2928934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628" y="2857496"/>
            <a:ext cx="3336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여백까지 포함해서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13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열이 되어서 다음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행으로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개행이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이루어진다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 rot="3688015">
            <a:off x="6064377" y="5564319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9388" y="5429264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다음행에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개행이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일어남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패널에 테이블을 적용 작성</a:t>
            </a:r>
            <a:r>
              <a:rPr lang="en-US" altLang="ko-KR" sz="2400" dirty="0" smtClean="0"/>
              <a:t>(5)</a:t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패널내부에 리스트 그룹 적용</a:t>
            </a:r>
            <a:r>
              <a:rPr lang="en-US" altLang="ko-KR" sz="2400" b="1" dirty="0" smtClean="0">
                <a:solidFill>
                  <a:srgbClr val="002060"/>
                </a:solidFill>
              </a:rPr>
              <a:t>)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3" y="2071678"/>
            <a:ext cx="5286412" cy="3715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0694" y="2714620"/>
            <a:ext cx="342902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Wells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박스가 움푹 파인 효과를 내는 컴포넌트</a:t>
            </a:r>
            <a:r>
              <a:rPr lang="en-US" altLang="ko-KR" sz="2400" dirty="0" smtClean="0"/>
              <a:t>)</a:t>
            </a:r>
            <a:br>
              <a:rPr lang="en-US" altLang="ko-KR" sz="2400" dirty="0" smtClean="0"/>
            </a:br>
            <a:r>
              <a:rPr lang="en-US" altLang="ko-KR" sz="2400" dirty="0" smtClean="0"/>
              <a:t>&lt;div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well</a:t>
            </a:r>
            <a:r>
              <a:rPr lang="en-US" altLang="ko-KR" sz="2400" dirty="0" smtClean="0"/>
              <a:t>”&gt;….&lt;/div&gt;</a:t>
            </a:r>
            <a:endParaRPr lang="ko-KR" altLang="en-US" sz="2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928802"/>
            <a:ext cx="7429520" cy="435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7884" y="2214554"/>
            <a:ext cx="2826881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(6)-</a:t>
            </a:r>
            <a:r>
              <a:rPr lang="ko-KR" altLang="en-US" sz="2400" dirty="0" smtClean="0"/>
              <a:t>변형레이아웃 구현</a:t>
            </a:r>
            <a:endParaRPr lang="ko-KR" altLang="en-US" sz="24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2143116"/>
            <a:ext cx="7572427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 rot="20207534">
            <a:off x="6199564" y="2841986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715140" y="2643182"/>
            <a:ext cx="2023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0070C0"/>
                </a:solidFill>
              </a:rPr>
              <a:t>header,footer,nav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태그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스타일을 적용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(7)-</a:t>
            </a:r>
            <a:r>
              <a:rPr lang="ko-KR" altLang="en-US" sz="2400" dirty="0" smtClean="0"/>
              <a:t>변형레이아웃 구현</a:t>
            </a:r>
            <a:r>
              <a:rPr lang="en-US" altLang="ko-KR" sz="2400" dirty="0" smtClean="0"/>
              <a:t>(2</a:t>
            </a:r>
            <a:r>
              <a:rPr lang="ko-KR" altLang="en-US" sz="2400" dirty="0" smtClean="0"/>
              <a:t>단 </a:t>
            </a:r>
            <a:r>
              <a:rPr lang="ko-KR" altLang="en-US" sz="2400" dirty="0" err="1" smtClean="0"/>
              <a:t>그리드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678" y="2071678"/>
            <a:ext cx="8484726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3306" y="1928802"/>
            <a:ext cx="4936815" cy="222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071934" y="357187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r>
              <a:rPr lang="ko-KR" altLang="en-US" b="1" dirty="0" smtClean="0">
                <a:solidFill>
                  <a:srgbClr val="FF0000"/>
                </a:solidFill>
              </a:rPr>
              <a:t>열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16" y="357187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10</a:t>
            </a:r>
            <a:r>
              <a:rPr lang="ko-KR" altLang="en-US" b="1" dirty="0" smtClean="0">
                <a:solidFill>
                  <a:srgbClr val="FF0000"/>
                </a:solidFill>
              </a:rPr>
              <a:t>열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2500298" y="3857628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857488" y="385762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본문부분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(8)-</a:t>
            </a:r>
            <a:r>
              <a:rPr lang="ko-KR" altLang="en-US" sz="2400" dirty="0" smtClean="0"/>
              <a:t>변형레이아웃 구현</a:t>
            </a:r>
            <a:r>
              <a:rPr lang="en-US" altLang="ko-KR" sz="2400" dirty="0" smtClean="0"/>
              <a:t>(3</a:t>
            </a:r>
            <a:r>
              <a:rPr lang="ko-KR" altLang="en-US" sz="2400" dirty="0" smtClean="0"/>
              <a:t>단 </a:t>
            </a:r>
            <a:r>
              <a:rPr lang="ko-KR" altLang="en-US" sz="2400" dirty="0" err="1" smtClean="0"/>
              <a:t>그리드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857364"/>
            <a:ext cx="716280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오른쪽 화살표 7"/>
          <p:cNvSpPr/>
          <p:nvPr/>
        </p:nvSpPr>
        <p:spPr>
          <a:xfrm rot="4883901">
            <a:off x="3571134" y="4279778"/>
            <a:ext cx="500066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0430" y="4857760"/>
            <a:ext cx="2755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앞의 예제 에 추가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마지막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단에 대한  스타일 적용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(9)-</a:t>
            </a:r>
            <a:r>
              <a:rPr lang="ko-KR" altLang="en-US" sz="2400" dirty="0" smtClean="0"/>
              <a:t>변형레이아웃 구현</a:t>
            </a:r>
            <a:r>
              <a:rPr lang="en-US" altLang="ko-KR" sz="2400" dirty="0" smtClean="0"/>
              <a:t>(3</a:t>
            </a:r>
            <a:r>
              <a:rPr lang="ko-KR" altLang="en-US" sz="2400" dirty="0" smtClean="0"/>
              <a:t>단 </a:t>
            </a:r>
            <a:r>
              <a:rPr lang="ko-KR" altLang="en-US" sz="2400" dirty="0" err="1" smtClean="0"/>
              <a:t>그리드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572560" cy="475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926" y="1428736"/>
            <a:ext cx="5867329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4786314" y="5143512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57818" y="5143512"/>
            <a:ext cx="31633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002060"/>
                </a:solidFill>
              </a:rPr>
              <a:t>css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-&gt;float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속성으로 레이아웃을 변경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그리드시스템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-&gt;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선택자를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이용해서 레이아웃을 변경시킨다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Bootstrap</a:t>
            </a:r>
            <a:r>
              <a:rPr lang="ko-KR" altLang="en-US" sz="2400" dirty="0" smtClean="0"/>
              <a:t>의 다운로드 및 압축풀기</a:t>
            </a:r>
            <a:r>
              <a:rPr lang="en-US" altLang="ko-KR" sz="2400" dirty="0" smtClean="0"/>
              <a:t>(1)-</a:t>
            </a:r>
            <a:r>
              <a:rPr lang="ko-KR" altLang="en-US" sz="2400" dirty="0" smtClean="0"/>
              <a:t>한글버전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http://bootstrapk.com/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928802"/>
            <a:ext cx="7766156" cy="3886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(10)-</a:t>
            </a:r>
            <a:r>
              <a:rPr lang="ko-KR" altLang="en-US" sz="2400" dirty="0" smtClean="0"/>
              <a:t>변형레이아웃 구현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(offset 2</a:t>
            </a:r>
            <a:r>
              <a:rPr lang="ko-KR" altLang="en-US" sz="2400" dirty="0" smtClean="0"/>
              <a:t>이 적용된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단 </a:t>
            </a:r>
            <a:r>
              <a:rPr lang="ko-KR" altLang="en-US" sz="2400" dirty="0" err="1" smtClean="0"/>
              <a:t>그리드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714488"/>
            <a:ext cx="8643998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1714488"/>
            <a:ext cx="4163111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571736" y="2714620"/>
            <a:ext cx="2026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offset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포함해서 열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12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맞춰야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19055085">
            <a:off x="2192735" y="3154879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714876" y="3643314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72066" y="3571876"/>
            <a:ext cx="2648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offest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1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이면 아래와 같이 변경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(11)-</a:t>
            </a:r>
            <a:r>
              <a:rPr lang="ko-KR" altLang="en-US" sz="2400" dirty="0" smtClean="0"/>
              <a:t>변형레이아웃 구현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ko-KR" altLang="en-US" sz="2400" dirty="0" smtClean="0"/>
              <a:t>중첩이 적용된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단 </a:t>
            </a:r>
            <a:r>
              <a:rPr lang="ko-KR" altLang="en-US" sz="2400" dirty="0" err="1" smtClean="0"/>
              <a:t>그리드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500174"/>
            <a:ext cx="8443098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496" y="1285860"/>
            <a:ext cx="4562111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928926" y="4214818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내부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7,5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그리드</a:t>
            </a:r>
            <a:r>
              <a:rPr lang="ko-KR" altLang="en-US" sz="2400" dirty="0" smtClean="0"/>
              <a:t> 시스템 </a:t>
            </a:r>
            <a:r>
              <a:rPr lang="en-US" altLang="ko-KR" sz="2400" dirty="0" smtClean="0"/>
              <a:t>(12)-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위치를 변경하는 경우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571612"/>
            <a:ext cx="8286808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3306" y="1571612"/>
            <a:ext cx="5286412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2.</a:t>
            </a:r>
            <a:r>
              <a:rPr lang="ko-KR" altLang="en-US" sz="2400" dirty="0" err="1" smtClean="0"/>
              <a:t>타이포그래피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357290" y="1214422"/>
            <a:ext cx="64748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타이포그래피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endParaRPr lang="en-US" altLang="ko-KR" dirty="0" smtClean="0"/>
          </a:p>
          <a:p>
            <a:r>
              <a:rPr lang="en-US" altLang="ko-KR" sz="1600" b="1" dirty="0" smtClean="0">
                <a:solidFill>
                  <a:srgbClr val="7030A0"/>
                </a:solidFill>
              </a:rPr>
              <a:t>1.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부트스트랩의 기본 글꼴 </a:t>
            </a:r>
            <a:r>
              <a:rPr lang="en-US" altLang="ko-KR" sz="1600" b="1" dirty="0" smtClean="0">
                <a:solidFill>
                  <a:srgbClr val="7030A0"/>
                </a:solidFill>
              </a:rPr>
              <a:t>- Helvetica </a:t>
            </a:r>
            <a:r>
              <a:rPr lang="en-US" altLang="ko-KR" sz="1600" b="1" dirty="0" err="1" smtClean="0">
                <a:solidFill>
                  <a:srgbClr val="7030A0"/>
                </a:solidFill>
              </a:rPr>
              <a:t>Neue,Helvetica,Arial</a:t>
            </a:r>
            <a:endParaRPr lang="en-US" altLang="ko-KR" sz="1600" b="1" dirty="0" smtClean="0">
              <a:solidFill>
                <a:srgbClr val="7030A0"/>
              </a:solidFill>
            </a:endParaRPr>
          </a:p>
          <a:p>
            <a:r>
              <a:rPr lang="en-US" altLang="ko-KR" sz="1600" b="1" dirty="0" smtClean="0">
                <a:solidFill>
                  <a:srgbClr val="7030A0"/>
                </a:solidFill>
              </a:rPr>
              <a:t>2.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전체적인 글꼴 크기 </a:t>
            </a:r>
            <a:r>
              <a:rPr lang="en-US" altLang="ko-KR" sz="1600" b="1" dirty="0" smtClean="0">
                <a:solidFill>
                  <a:srgbClr val="7030A0"/>
                </a:solidFill>
              </a:rPr>
              <a:t>– 14px</a:t>
            </a:r>
          </a:p>
          <a:p>
            <a:r>
              <a:rPr lang="en-US" altLang="ko-KR" sz="1600" b="1" dirty="0" smtClean="0">
                <a:solidFill>
                  <a:srgbClr val="7030A0"/>
                </a:solidFill>
              </a:rPr>
              <a:t>3.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전체의 행간</a:t>
            </a:r>
            <a:r>
              <a:rPr lang="en-US" altLang="ko-KR" sz="1600" b="1" dirty="0" smtClean="0">
                <a:solidFill>
                  <a:srgbClr val="7030A0"/>
                </a:solidFill>
              </a:rPr>
              <a:t>-&gt;1.42857443</a:t>
            </a:r>
          </a:p>
          <a:p>
            <a:r>
              <a:rPr lang="en-US" altLang="ko-KR" sz="1600" b="1" dirty="0" smtClean="0">
                <a:solidFill>
                  <a:srgbClr val="7030A0"/>
                </a:solidFill>
              </a:rPr>
              <a:t>4.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글꼴 색 </a:t>
            </a:r>
            <a:r>
              <a:rPr lang="en-US" altLang="ko-KR" sz="1600" b="1" dirty="0" smtClean="0">
                <a:solidFill>
                  <a:srgbClr val="7030A0"/>
                </a:solidFill>
              </a:rPr>
              <a:t>– 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진한 회색</a:t>
            </a:r>
            <a:endParaRPr lang="en-US" altLang="ko-KR" sz="1600" b="1" dirty="0" smtClean="0">
              <a:solidFill>
                <a:srgbClr val="7030A0"/>
              </a:solidFill>
            </a:endParaRPr>
          </a:p>
          <a:p>
            <a:r>
              <a:rPr lang="en-US" altLang="ko-KR" sz="1600" b="1" dirty="0" smtClean="0">
                <a:solidFill>
                  <a:srgbClr val="7030A0"/>
                </a:solidFill>
              </a:rPr>
              <a:t>5.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배경 색상 </a:t>
            </a:r>
            <a:r>
              <a:rPr lang="en-US" altLang="ko-KR" sz="1600" b="1" dirty="0" smtClean="0">
                <a:solidFill>
                  <a:srgbClr val="7030A0"/>
                </a:solidFill>
              </a:rPr>
              <a:t>– 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흰색</a:t>
            </a:r>
            <a:endParaRPr lang="en-US" altLang="ko-KR" sz="1600" b="1" dirty="0" smtClean="0">
              <a:solidFill>
                <a:srgbClr val="7030A0"/>
              </a:solidFill>
            </a:endParaRPr>
          </a:p>
          <a:p>
            <a:r>
              <a:rPr lang="en-US" altLang="ko-KR" sz="1600" b="1" dirty="0" smtClean="0">
                <a:solidFill>
                  <a:srgbClr val="7030A0"/>
                </a:solidFill>
              </a:rPr>
              <a:t>6.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직접 부트스트랩의 파일을 편집하는 것보다 따로 설정이 권장 사항</a:t>
            </a:r>
            <a:endParaRPr lang="en-US" altLang="ko-KR" sz="1600" b="1" dirty="0" smtClean="0">
              <a:solidFill>
                <a:srgbClr val="7030A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3643314"/>
            <a:ext cx="6596078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 rot="19376093">
            <a:off x="5829258" y="4600873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57950" y="3714752"/>
            <a:ext cx="247215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브라우저마다 보여주는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기본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글꼴체가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다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다를수가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있기에 이렇게 부트스트랩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설정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부분 다음에 따로 설정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하는 것이 좋다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7358082" y="5286388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86710" y="5072074"/>
            <a:ext cx="10001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눈에 띄게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하기위해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궁서체로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하는 경우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1)</a:t>
            </a:r>
            <a:r>
              <a:rPr lang="ko-KR" altLang="en-US" sz="2400" dirty="0" smtClean="0"/>
              <a:t>직접 </a:t>
            </a:r>
            <a:r>
              <a:rPr lang="en-US" altLang="ko-KR" sz="2400" dirty="0" smtClean="0"/>
              <a:t>html</a:t>
            </a:r>
            <a:r>
              <a:rPr lang="ko-KR" altLang="en-US" sz="2400" dirty="0" smtClean="0"/>
              <a:t>파일에 스타일을 적용시킨 경우 </a:t>
            </a:r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40" y="2000240"/>
            <a:ext cx="2291489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928802"/>
            <a:ext cx="6286544" cy="4000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6357950" y="5286388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29190" y="535782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궁서체 확인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2)</a:t>
            </a:r>
            <a:r>
              <a:rPr lang="ko-KR" altLang="en-US" sz="2400" dirty="0" smtClean="0"/>
              <a:t>웹 폰트 </a:t>
            </a:r>
            <a:r>
              <a:rPr lang="en-US" altLang="ko-KR" sz="2400" dirty="0" smtClean="0"/>
              <a:t>@font-face </a:t>
            </a:r>
            <a:r>
              <a:rPr lang="ko-KR" altLang="en-US" sz="2400" dirty="0" smtClean="0"/>
              <a:t>규칙 적용시켜 파일로 불러오기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1428736"/>
            <a:ext cx="85982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</a:t>
            </a:r>
            <a:r>
              <a:rPr lang="ko-KR" altLang="en-US" dirty="0" err="1" smtClean="0"/>
              <a:t>웹폰트는</a:t>
            </a:r>
            <a:r>
              <a:rPr lang="ko-KR" altLang="en-US" dirty="0" smtClean="0"/>
              <a:t> 웹 디자이너가 사용자의 컴퓨터에 설치되지 않은 글꼴을 사용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2.</a:t>
            </a:r>
            <a:r>
              <a:rPr lang="ko-KR" altLang="en-US" dirty="0" err="1" smtClean="0"/>
              <a:t>웹폰트는</a:t>
            </a:r>
            <a:r>
              <a:rPr lang="ko-KR" altLang="en-US" dirty="0" smtClean="0"/>
              <a:t> 구입한 폰트를 서버에 올려 놓은 후</a:t>
            </a:r>
            <a:r>
              <a:rPr lang="en-US" altLang="ko-KR" dirty="0" smtClean="0"/>
              <a:t>, CSS</a:t>
            </a:r>
            <a:r>
              <a:rPr lang="ko-KR" altLang="en-US" dirty="0" smtClean="0"/>
              <a:t>에 글꼴 파일을 포함시켜</a:t>
            </a:r>
            <a:endParaRPr lang="en-US" altLang="ko-KR" dirty="0" smtClean="0"/>
          </a:p>
          <a:p>
            <a:r>
              <a:rPr lang="ko-KR" altLang="en-US" dirty="0" smtClean="0"/>
              <a:t>놓으면  해당 사이트를 접속하는 사용자의 컴퓨터에 그 폰트가 다운로드 되어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dirty="0" smtClean="0"/>
              <a:t>보여집니다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3.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웹폰트를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HTML</a:t>
            </a:r>
            <a:r>
              <a:rPr lang="ko-KR" altLang="en-US" b="1" dirty="0" smtClean="0">
                <a:solidFill>
                  <a:srgbClr val="FF0000"/>
                </a:solidFill>
              </a:rPr>
              <a:t>에 포함하려면 </a:t>
            </a:r>
            <a:r>
              <a:rPr lang="en-US" altLang="ko-KR" b="1" dirty="0" smtClean="0">
                <a:solidFill>
                  <a:srgbClr val="FF0000"/>
                </a:solidFill>
              </a:rPr>
              <a:t>CSS3</a:t>
            </a:r>
            <a:r>
              <a:rPr lang="ko-KR" altLang="en-US" b="1" dirty="0" smtClean="0">
                <a:solidFill>
                  <a:srgbClr val="FF0000"/>
                </a:solidFill>
              </a:rPr>
              <a:t>방식의 </a:t>
            </a:r>
            <a:r>
              <a:rPr lang="en-US" altLang="ko-KR" b="1" dirty="0" smtClean="0">
                <a:solidFill>
                  <a:srgbClr val="FF0000"/>
                </a:solidFill>
              </a:rPr>
              <a:t>@font-face </a:t>
            </a:r>
            <a:r>
              <a:rPr lang="ko-KR" altLang="en-US" b="1" dirty="0" smtClean="0">
                <a:solidFill>
                  <a:srgbClr val="FF0000"/>
                </a:solidFill>
              </a:rPr>
              <a:t>규칙으로 정의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4.W3C </a:t>
            </a:r>
            <a:r>
              <a:rPr lang="ko-KR" altLang="en-US" b="1" dirty="0" smtClean="0">
                <a:solidFill>
                  <a:srgbClr val="FF0000"/>
                </a:solidFill>
              </a:rPr>
              <a:t>권장형식  </a:t>
            </a:r>
            <a:r>
              <a:rPr lang="en-US" altLang="ko-KR" b="1" dirty="0" smtClean="0">
                <a:solidFill>
                  <a:srgbClr val="FF0000"/>
                </a:solidFill>
              </a:rPr>
              <a:t>- *.</a:t>
            </a:r>
            <a:r>
              <a:rPr lang="en-US" altLang="ko-KR" b="1" dirty="0" err="1" smtClean="0">
                <a:solidFill>
                  <a:srgbClr val="FF0000"/>
                </a:solidFill>
              </a:rPr>
              <a:t>woff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5.</a:t>
            </a:r>
            <a:r>
              <a:rPr lang="ko-KR" altLang="en-US" dirty="0" smtClean="0"/>
              <a:t>크롬</a:t>
            </a:r>
            <a:r>
              <a:rPr lang="en-US" altLang="ko-KR" dirty="0" smtClean="0"/>
              <a:t>,</a:t>
            </a:r>
            <a:r>
              <a:rPr lang="ko-KR" altLang="en-US" dirty="0" smtClean="0"/>
              <a:t>사파리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파이어 </a:t>
            </a:r>
            <a:r>
              <a:rPr lang="ko-KR" altLang="en-US" dirty="0" err="1" smtClean="0"/>
              <a:t>폭스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오페라</a:t>
            </a:r>
            <a:r>
              <a:rPr lang="en-US" altLang="ko-KR" dirty="0" smtClean="0"/>
              <a:t>,IE9</a:t>
            </a:r>
            <a:r>
              <a:rPr lang="ko-KR" altLang="en-US" dirty="0" smtClean="0"/>
              <a:t>이상 버전에서 </a:t>
            </a:r>
            <a:r>
              <a:rPr lang="en-US" altLang="ko-KR" dirty="0" smtClean="0"/>
              <a:t>*.</a:t>
            </a:r>
            <a:r>
              <a:rPr lang="en-US" altLang="ko-KR" dirty="0" err="1" smtClean="0"/>
              <a:t>woff</a:t>
            </a:r>
            <a:r>
              <a:rPr lang="en-US" altLang="ko-KR" dirty="0" smtClean="0"/>
              <a:t> </a:t>
            </a:r>
            <a:r>
              <a:rPr lang="ko-KR" altLang="en-US" dirty="0" smtClean="0"/>
              <a:t>글꼴 형식을 지원 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4143380"/>
            <a:ext cx="1714512" cy="2535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1736" y="4500570"/>
            <a:ext cx="607223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14810" y="4214818"/>
            <a:ext cx="2404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css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/custom.css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파일로 작성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2143108" y="6357958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43174" y="6357958"/>
            <a:ext cx="4084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font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폴더에 불러올 폰트파일을 저장해 놓은 상태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3) @font-face </a:t>
            </a:r>
            <a:r>
              <a:rPr lang="ko-KR" altLang="en-US" sz="2400" dirty="0" smtClean="0"/>
              <a:t>적용 후 </a:t>
            </a:r>
            <a:r>
              <a:rPr lang="en-US" altLang="ko-KR" sz="2400" dirty="0" smtClean="0"/>
              <a:t>html</a:t>
            </a:r>
            <a:r>
              <a:rPr lang="ko-KR" altLang="en-US" sz="2400" dirty="0" smtClean="0"/>
              <a:t>에 설정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크롬</a:t>
            </a:r>
            <a:r>
              <a:rPr lang="en-US" altLang="ko-KR" sz="2400" dirty="0" smtClean="0"/>
              <a:t>,IE</a:t>
            </a:r>
            <a:r>
              <a:rPr lang="ko-KR" altLang="en-US" sz="2400" dirty="0" smtClean="0"/>
              <a:t>에서 확인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500174"/>
            <a:ext cx="6858048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3429000"/>
            <a:ext cx="3721957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628" y="3357562"/>
            <a:ext cx="3786214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214546" y="648866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크롬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43702" y="6429396"/>
            <a:ext cx="33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IE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아래쪽 화살표 8"/>
          <p:cNvSpPr/>
          <p:nvPr/>
        </p:nvSpPr>
        <p:spPr>
          <a:xfrm rot="1653872">
            <a:off x="3903463" y="3160795"/>
            <a:ext cx="357190" cy="2406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18552789">
            <a:off x="5178908" y="3069359"/>
            <a:ext cx="357190" cy="2406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857884" y="2857496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나눔고딕이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둘다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적용이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>
            <a:off x="5857884" y="2285992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155681" y="2143116"/>
            <a:ext cx="29883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custom.css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파일을 적용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하는데 반드시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bootstrap.min.css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다음에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파일이 위치해 있어야 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4) </a:t>
            </a:r>
            <a:r>
              <a:rPr lang="ko-KR" altLang="en-US" sz="2400" dirty="0" smtClean="0"/>
              <a:t>웹사이트의 폰트 적용</a:t>
            </a:r>
            <a:endParaRPr lang="ko-KR" alt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071679"/>
            <a:ext cx="7929586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500166" y="1643050"/>
            <a:ext cx="5091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css</a:t>
            </a:r>
            <a:r>
              <a:rPr lang="en-US" altLang="ko-KR" b="1" dirty="0" smtClean="0">
                <a:solidFill>
                  <a:srgbClr val="FF0000"/>
                </a:solidFill>
              </a:rPr>
              <a:t>/custom1.css</a:t>
            </a:r>
            <a:r>
              <a:rPr lang="ko-KR" altLang="en-US" b="1" dirty="0" smtClean="0">
                <a:solidFill>
                  <a:srgbClr val="FF0000"/>
                </a:solidFill>
              </a:rPr>
              <a:t>파일을 작성</a:t>
            </a:r>
            <a:r>
              <a:rPr lang="en-US" altLang="ko-KR" b="1" dirty="0" smtClean="0">
                <a:solidFill>
                  <a:srgbClr val="FF0000"/>
                </a:solidFill>
              </a:rPr>
              <a:t>(@import</a:t>
            </a:r>
            <a:r>
              <a:rPr lang="ko-KR" altLang="en-US" b="1" dirty="0" smtClean="0">
                <a:solidFill>
                  <a:srgbClr val="FF0000"/>
                </a:solidFill>
              </a:rPr>
              <a:t>을 이용</a:t>
            </a:r>
            <a:r>
              <a:rPr lang="en-US" altLang="ko-KR" b="1" dirty="0" smtClean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4357694"/>
            <a:ext cx="760095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아래쪽 화살표 6"/>
          <p:cNvSpPr/>
          <p:nvPr/>
        </p:nvSpPr>
        <p:spPr>
          <a:xfrm>
            <a:off x="4286248" y="3857628"/>
            <a:ext cx="428628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6429388" y="5572140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29454" y="5500702"/>
            <a:ext cx="230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부트스트랩파일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다음에 적용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(custom1.css)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5) </a:t>
            </a:r>
            <a:r>
              <a:rPr lang="ko-KR" altLang="en-US" sz="2400" dirty="0" smtClean="0"/>
              <a:t>웹사이트의 폰트 적용 확인</a:t>
            </a:r>
            <a:endParaRPr lang="ko-KR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571612"/>
            <a:ext cx="5868512" cy="4538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4071934" y="3500438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86314" y="3214686"/>
            <a:ext cx="37433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윈도우</a:t>
            </a:r>
            <a:r>
              <a:rPr lang="en-US" altLang="ko-KR" b="1" dirty="0" smtClean="0">
                <a:solidFill>
                  <a:srgbClr val="FF0000"/>
                </a:solidFill>
              </a:rPr>
              <a:t>-&gt;12px </a:t>
            </a:r>
            <a:r>
              <a:rPr lang="ko-KR" altLang="en-US" b="1" dirty="0" smtClean="0">
                <a:solidFill>
                  <a:srgbClr val="FF0000"/>
                </a:solidFill>
              </a:rPr>
              <a:t>또는 </a:t>
            </a:r>
            <a:r>
              <a:rPr lang="en-US" altLang="ko-KR" b="1" dirty="0" smtClean="0">
                <a:solidFill>
                  <a:srgbClr val="FF0000"/>
                </a:solidFill>
              </a:rPr>
              <a:t>11px</a:t>
            </a:r>
            <a:r>
              <a:rPr lang="ko-KR" altLang="en-US" b="1" dirty="0" smtClean="0">
                <a:solidFill>
                  <a:srgbClr val="FF0000"/>
                </a:solidFill>
              </a:rPr>
              <a:t>가 좋다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 smtClean="0">
                <a:solidFill>
                  <a:srgbClr val="002060"/>
                </a:solidFill>
              </a:rPr>
              <a:t>14px</a:t>
            </a:r>
            <a:r>
              <a:rPr lang="ko-KR" altLang="en-US" b="1" dirty="0" smtClean="0">
                <a:solidFill>
                  <a:srgbClr val="002060"/>
                </a:solidFill>
              </a:rPr>
              <a:t>이 상인 경우에는 글꼴이</a:t>
            </a:r>
            <a:endParaRPr lang="en-US" altLang="ko-KR" b="1" dirty="0" smtClean="0">
              <a:solidFill>
                <a:srgbClr val="002060"/>
              </a:solidFill>
            </a:endParaRPr>
          </a:p>
          <a:p>
            <a:r>
              <a:rPr lang="ko-KR" altLang="en-US" b="1" dirty="0" smtClean="0">
                <a:solidFill>
                  <a:srgbClr val="002060"/>
                </a:solidFill>
              </a:rPr>
              <a:t>깨지는 현상이 발생이 </a:t>
            </a:r>
            <a:r>
              <a:rPr lang="ko-KR" altLang="en-US" b="1" dirty="0" err="1" smtClean="0">
                <a:solidFill>
                  <a:srgbClr val="002060"/>
                </a:solidFill>
              </a:rPr>
              <a:t>되곤한다</a:t>
            </a:r>
            <a:endParaRPr lang="en-US" altLang="ko-KR" b="1" dirty="0" smtClean="0">
              <a:solidFill>
                <a:srgbClr val="002060"/>
              </a:solidFill>
            </a:endParaRPr>
          </a:p>
          <a:p>
            <a:r>
              <a:rPr lang="en-US" altLang="ko-KR" b="1" dirty="0" smtClean="0">
                <a:solidFill>
                  <a:srgbClr val="FF0000"/>
                </a:solidFill>
              </a:rPr>
              <a:t>14px </a:t>
            </a:r>
            <a:r>
              <a:rPr lang="ko-KR" altLang="en-US" b="1" dirty="0" smtClean="0">
                <a:solidFill>
                  <a:srgbClr val="FF0000"/>
                </a:solidFill>
              </a:rPr>
              <a:t>이상의 글꼴은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나눔고딕이나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</a:rPr>
              <a:t>맑은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고딕</a:t>
            </a:r>
            <a:r>
              <a:rPr lang="ko-KR" altLang="en-US" b="1" dirty="0" err="1" smtClean="0">
                <a:solidFill>
                  <a:srgbClr val="002060"/>
                </a:solidFill>
              </a:rPr>
              <a:t>등</a:t>
            </a:r>
            <a:r>
              <a:rPr lang="ko-KR" altLang="en-US" b="1" dirty="0" smtClean="0">
                <a:solidFill>
                  <a:srgbClr val="002060"/>
                </a:solidFill>
              </a:rPr>
              <a:t> 최근에 나온 글꼴을</a:t>
            </a:r>
            <a:endParaRPr lang="en-US" altLang="ko-KR" b="1" dirty="0" smtClean="0">
              <a:solidFill>
                <a:srgbClr val="002060"/>
              </a:solidFill>
            </a:endParaRPr>
          </a:p>
          <a:p>
            <a:r>
              <a:rPr lang="ko-KR" altLang="en-US" b="1" dirty="0" smtClean="0">
                <a:solidFill>
                  <a:srgbClr val="002060"/>
                </a:solidFill>
              </a:rPr>
              <a:t>사용하면 </a:t>
            </a:r>
            <a:r>
              <a:rPr lang="ko-KR" altLang="en-US" b="1" dirty="0" err="1" smtClean="0">
                <a:solidFill>
                  <a:srgbClr val="002060"/>
                </a:solidFill>
              </a:rPr>
              <a:t>가독성을</a:t>
            </a:r>
            <a:r>
              <a:rPr lang="ko-KR" altLang="en-US" b="1" dirty="0" smtClean="0">
                <a:solidFill>
                  <a:srgbClr val="002060"/>
                </a:solidFill>
              </a:rPr>
              <a:t> 높일 수가 있다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6) </a:t>
            </a:r>
            <a:r>
              <a:rPr lang="ko-KR" altLang="en-US" sz="2400" dirty="0" smtClean="0"/>
              <a:t>부트스트랩을 하기 위한 클래스 </a:t>
            </a:r>
            <a:r>
              <a:rPr lang="ko-KR" altLang="en-US" sz="2400" dirty="0" err="1" smtClean="0"/>
              <a:t>선택자</a:t>
            </a:r>
            <a:r>
              <a:rPr lang="ko-KR" altLang="en-US" sz="2400" dirty="0" smtClean="0"/>
              <a:t> 정리 예제</a:t>
            </a:r>
            <a:endParaRPr lang="ko-KR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4929198"/>
            <a:ext cx="7638414" cy="150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1428736"/>
            <a:ext cx="1928826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71736" y="2071678"/>
            <a:ext cx="6286515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857620" y="1643050"/>
            <a:ext cx="2010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type.html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파일 작성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4714876" y="4286256"/>
            <a:ext cx="428628" cy="5715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429124" y="385762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적용시킴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Bootstrap</a:t>
            </a:r>
            <a:r>
              <a:rPr lang="ko-KR" altLang="en-US" sz="2400" dirty="0" smtClean="0"/>
              <a:t>의 다운로드 및 압축풀기</a:t>
            </a:r>
            <a:r>
              <a:rPr lang="en-US" altLang="ko-KR" sz="2400" dirty="0" smtClean="0"/>
              <a:t>(2)</a:t>
            </a:r>
            <a:endParaRPr lang="ko-KR" altLang="en-US" sz="2400" dirty="0"/>
          </a:p>
        </p:txBody>
      </p:sp>
      <p:sp>
        <p:nvSpPr>
          <p:cNvPr id="5" name="오른쪽 화살표 4"/>
          <p:cNvSpPr/>
          <p:nvPr/>
        </p:nvSpPr>
        <p:spPr>
          <a:xfrm rot="18106182">
            <a:off x="1424564" y="4925033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4348" y="5500702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가장 많이 사용하는 대중화된 버전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4286248" y="4857760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43372" y="5286388"/>
            <a:ext cx="33698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소스코드를 이용해서 디자인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css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를 마치 프로그래밍 언어처럼 변수를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선언해서 처리해주는 것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500174"/>
            <a:ext cx="7986736" cy="334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7) </a:t>
            </a:r>
            <a:r>
              <a:rPr lang="ko-KR" altLang="en-US" sz="2400" dirty="0" smtClean="0"/>
              <a:t>글자 강조 태그</a:t>
            </a:r>
            <a:r>
              <a:rPr lang="en-US" altLang="ko-KR" sz="2400" dirty="0" smtClean="0"/>
              <a:t>(small, </a:t>
            </a:r>
            <a:r>
              <a:rPr lang="en-US" altLang="ko-KR" sz="2400" dirty="0" err="1" smtClean="0"/>
              <a:t>em</a:t>
            </a:r>
            <a:r>
              <a:rPr lang="en-US" altLang="ko-KR" sz="2400" dirty="0" smtClean="0"/>
              <a:t>,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lead class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285992"/>
            <a:ext cx="7858180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8) </a:t>
            </a:r>
            <a:r>
              <a:rPr lang="ko-KR" altLang="en-US" sz="2400" dirty="0" smtClean="0"/>
              <a:t>문단 정렬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(.text-left, .text-center, .text-right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071678"/>
            <a:ext cx="8215370" cy="4201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72518" cy="1143000"/>
          </a:xfrm>
        </p:spPr>
        <p:txBody>
          <a:bodyPr>
            <a:normAutofit fontScale="90000"/>
          </a:bodyPr>
          <a:lstStyle/>
          <a:p>
            <a:r>
              <a:rPr lang="en-US" altLang="ko-KR" sz="2400" dirty="0" smtClean="0"/>
              <a:t>9) </a:t>
            </a:r>
            <a:r>
              <a:rPr lang="ko-KR" altLang="en-US" sz="2400" dirty="0" smtClean="0"/>
              <a:t>강조클래스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텍스트를 강조하는 또 다른 클래스</a:t>
            </a:r>
            <a:r>
              <a:rPr lang="en-US" altLang="ko-KR" sz="2400" dirty="0" smtClean="0"/>
              <a:t>)</a:t>
            </a:r>
            <a:br>
              <a:rPr lang="en-US" altLang="ko-KR" sz="2400" dirty="0" smtClean="0"/>
            </a:br>
            <a:r>
              <a:rPr lang="en-US" altLang="ko-KR" sz="2400" dirty="0" smtClean="0"/>
              <a:t>text-muted, text-</a:t>
            </a:r>
            <a:r>
              <a:rPr lang="en-US" altLang="ko-KR" sz="2400" dirty="0" err="1" smtClean="0"/>
              <a:t>priamry</a:t>
            </a:r>
            <a:r>
              <a:rPr lang="en-US" altLang="ko-KR" sz="2400" dirty="0" smtClean="0"/>
              <a:t>, text-success,</a:t>
            </a:r>
            <a:br>
              <a:rPr lang="en-US" altLang="ko-KR" sz="2400" dirty="0" smtClean="0"/>
            </a:br>
            <a:r>
              <a:rPr lang="en-US" altLang="ko-KR" sz="2400" dirty="0" smtClean="0"/>
              <a:t>text-</a:t>
            </a:r>
            <a:r>
              <a:rPr lang="en-US" altLang="ko-KR" sz="2400" dirty="0" err="1" smtClean="0"/>
              <a:t>info,text</a:t>
            </a:r>
            <a:r>
              <a:rPr lang="en-US" altLang="ko-KR" sz="2400" dirty="0" smtClean="0"/>
              <a:t>-warning,  text-danger</a:t>
            </a:r>
            <a:endParaRPr lang="ko-KR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500174"/>
            <a:ext cx="8401050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071802" y="4714884"/>
            <a:ext cx="58342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&lt;strong&gt;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과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&lt;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em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&gt;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태그와 함께 부트스트랩은 텍스트를 강조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r>
              <a:rPr lang="ko-KR" altLang="en-US" sz="1600" b="1" dirty="0" smtClean="0">
                <a:solidFill>
                  <a:srgbClr val="FF0000"/>
                </a:solidFill>
              </a:rPr>
              <a:t>할 수 있는 다른 클래스 또한 제공한다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이는 단락이나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span</a:t>
            </a:r>
          </a:p>
          <a:p>
            <a:r>
              <a:rPr lang="ko-KR" altLang="en-US" sz="1600" b="1" dirty="0" smtClean="0">
                <a:solidFill>
                  <a:srgbClr val="FF0000"/>
                </a:solidFill>
              </a:rPr>
              <a:t>열에 적용할 수 있다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.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2857488" y="5000636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10) </a:t>
            </a:r>
            <a:r>
              <a:rPr lang="ko-KR" altLang="en-US" sz="2400" dirty="0" smtClean="0"/>
              <a:t>약어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줄임말</a:t>
            </a:r>
            <a:r>
              <a:rPr lang="en-US" altLang="ko-KR" sz="2400" dirty="0" smtClean="0"/>
              <a:t>)- &lt;</a:t>
            </a:r>
            <a:r>
              <a:rPr lang="en-US" altLang="ko-KR" sz="2400" dirty="0" err="1" smtClean="0"/>
              <a:t>abbr</a:t>
            </a:r>
            <a:r>
              <a:rPr lang="en-US" altLang="ko-KR" sz="2400" dirty="0" smtClean="0"/>
              <a:t>&gt;</a:t>
            </a:r>
            <a:r>
              <a:rPr lang="ko-KR" altLang="en-US" sz="2400" dirty="0" smtClean="0"/>
              <a:t>태그사용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도움말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(.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initialism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클래스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643050"/>
            <a:ext cx="8429684" cy="2785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7620" y="4643446"/>
            <a:ext cx="22288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6286512" y="4786322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43702" y="4500570"/>
            <a:ext cx="21435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영문의 약자를 처리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하기위해서는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initialism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클래스선택자를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사용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5143512"/>
            <a:ext cx="3694932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00562" y="5286388"/>
            <a:ext cx="3381372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오른쪽 화살표 9"/>
          <p:cNvSpPr/>
          <p:nvPr/>
        </p:nvSpPr>
        <p:spPr>
          <a:xfrm>
            <a:off x="3929058" y="5643578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11) </a:t>
            </a:r>
            <a:r>
              <a:rPr lang="ko-KR" altLang="en-US" sz="2400" dirty="0" smtClean="0"/>
              <a:t>인용구에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pull-right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클래스 </a:t>
            </a:r>
            <a:r>
              <a:rPr lang="ko-KR" altLang="en-US" sz="2400" dirty="0" err="1" smtClean="0"/>
              <a:t>적용시</a:t>
            </a:r>
            <a:r>
              <a:rPr lang="ko-KR" altLang="en-US" sz="2400" dirty="0" smtClean="0"/>
              <a:t> 오른쪽 정렬</a:t>
            </a:r>
            <a:endParaRPr lang="ko-KR" alt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643050"/>
            <a:ext cx="857256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12) list-</a:t>
            </a:r>
            <a:r>
              <a:rPr lang="en-US" altLang="ko-KR" sz="2400" dirty="0" err="1" smtClean="0"/>
              <a:t>unstyled</a:t>
            </a:r>
            <a:r>
              <a:rPr lang="ko-KR" altLang="en-US" sz="2400" dirty="0" smtClean="0"/>
              <a:t>클래스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왼쪽여백을 </a:t>
            </a:r>
            <a:r>
              <a:rPr lang="en-US" altLang="ko-KR" sz="2400" dirty="0" smtClean="0"/>
              <a:t>0</a:t>
            </a:r>
            <a:r>
              <a:rPr lang="ko-KR" altLang="en-US" sz="2400" dirty="0" smtClean="0"/>
              <a:t>으로 설정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7"/>
            <a:ext cx="7691444" cy="4572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5042" y="2500306"/>
            <a:ext cx="2928958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 rot="15297326">
            <a:off x="5414779" y="3319896"/>
            <a:ext cx="305400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13) list-</a:t>
            </a:r>
            <a:r>
              <a:rPr lang="en-US" altLang="ko-KR" sz="2400" dirty="0" err="1" smtClean="0"/>
              <a:t>inline,dl</a:t>
            </a:r>
            <a:r>
              <a:rPr lang="en-US" altLang="ko-KR" sz="2400" dirty="0" smtClean="0"/>
              <a:t>-horizontal </a:t>
            </a:r>
            <a:r>
              <a:rPr lang="ko-KR" altLang="en-US" sz="2400" dirty="0" smtClean="0"/>
              <a:t>클래스</a:t>
            </a:r>
            <a:endParaRPr lang="ko-KR" altLang="en-US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500306"/>
            <a:ext cx="8358246" cy="389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8596" y="2000240"/>
            <a:ext cx="5496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list-inline=&gt;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세로로 정렬된 목록을 가로로 표시할 때 사용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 rot="2326591">
            <a:off x="2201098" y="2343982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8292460">
            <a:off x="5970061" y="5800355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4810" y="6215082"/>
            <a:ext cx="4673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dl-horizontal=&gt;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설명들이 수평으로 정렬이 된다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.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72518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14) table bootstrap </a:t>
            </a:r>
            <a:r>
              <a:rPr lang="ko-KR" altLang="en-US" sz="2400" dirty="0" smtClean="0"/>
              <a:t>스타일 정리</a:t>
            </a:r>
            <a:r>
              <a:rPr lang="en-US" altLang="ko-KR" sz="2400" dirty="0" smtClean="0"/>
              <a:t>(table-sample.html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)(1)</a:t>
            </a:r>
            <a:endParaRPr lang="ko-KR" alt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857364"/>
            <a:ext cx="6929486" cy="4381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7884" y="2285992"/>
            <a:ext cx="2928926" cy="1438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>
            <a:off x="4143372" y="2500306"/>
            <a:ext cx="500066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143240" y="3000372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기본테이블 구성인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table bootstrap </a:t>
            </a:r>
            <a:r>
              <a:rPr lang="ko-KR" altLang="en-US" sz="2400" dirty="0" smtClean="0"/>
              <a:t>스타일 정리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class=“table</a:t>
            </a:r>
            <a:r>
              <a:rPr lang="en-US" altLang="ko-KR" sz="2400" b="1" dirty="0" smtClean="0"/>
              <a:t>”)(</a:t>
            </a:r>
            <a:r>
              <a:rPr lang="en-US" altLang="ko-KR" sz="2400" dirty="0" smtClean="0"/>
              <a:t>2</a:t>
            </a:r>
            <a:r>
              <a:rPr lang="en-US" altLang="ko-KR" sz="2400" b="1" dirty="0" smtClean="0"/>
              <a:t>)</a:t>
            </a:r>
            <a:endParaRPr lang="ko-KR" altLang="en-US" sz="2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285860"/>
            <a:ext cx="6357982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86182" y="2071678"/>
            <a:ext cx="4991116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2928926" y="1643050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86116" y="1571612"/>
            <a:ext cx="5715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넓이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(width)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가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100%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인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테이블이 생성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행사이에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border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적용이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3998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table bootstrap </a:t>
            </a:r>
            <a:r>
              <a:rPr lang="ko-KR" altLang="en-US" sz="2400" dirty="0" smtClean="0"/>
              <a:t>스타일 정리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class=“table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table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-striped</a:t>
            </a:r>
            <a:r>
              <a:rPr lang="en-US" altLang="ko-KR" sz="2400" b="1" dirty="0" smtClean="0"/>
              <a:t>”)(3)</a:t>
            </a:r>
            <a:endParaRPr lang="ko-KR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571612"/>
            <a:ext cx="6566490" cy="462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0430" y="1928802"/>
            <a:ext cx="5529276" cy="1426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>
            <a:off x="7000892" y="3286124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00694" y="3714752"/>
            <a:ext cx="321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테이블의 각 행에 색상을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넣어준다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(table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table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-striped)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Bootstrap</a:t>
            </a:r>
            <a:r>
              <a:rPr lang="ko-KR" altLang="en-US" sz="2400" dirty="0" smtClean="0"/>
              <a:t>의 다운로드 및 압축풀기</a:t>
            </a:r>
            <a:r>
              <a:rPr lang="en-US" altLang="ko-KR" sz="2400" dirty="0" smtClean="0"/>
              <a:t>(3)-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각 폴더의 구성요소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785926"/>
            <a:ext cx="215265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9256" y="1428736"/>
            <a:ext cx="2657475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1934" y="4071942"/>
            <a:ext cx="253365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2976" y="4286256"/>
            <a:ext cx="207645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오른쪽 화살표 7"/>
          <p:cNvSpPr/>
          <p:nvPr/>
        </p:nvSpPr>
        <p:spPr>
          <a:xfrm>
            <a:off x="4143372" y="2285992"/>
            <a:ext cx="500066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14810" y="278605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css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>
            <a:off x="357158" y="4357694"/>
            <a:ext cx="500066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28596" y="4857760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js</a:t>
            </a:r>
            <a:endParaRPr lang="ko-KR" altLang="en-US" dirty="0"/>
          </a:p>
        </p:txBody>
      </p:sp>
      <p:sp>
        <p:nvSpPr>
          <p:cNvPr id="12" name="오른쪽 화살표 11"/>
          <p:cNvSpPr/>
          <p:nvPr/>
        </p:nvSpPr>
        <p:spPr>
          <a:xfrm>
            <a:off x="3214678" y="4357694"/>
            <a:ext cx="500066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286116" y="4857760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font</a:t>
            </a:r>
            <a:endParaRPr lang="ko-KR" altLang="en-US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00826" y="3571876"/>
            <a:ext cx="2374782" cy="2557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282" y="285728"/>
            <a:ext cx="8929718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table bootstrap </a:t>
            </a:r>
            <a:r>
              <a:rPr lang="ko-KR" altLang="en-US" sz="2400" dirty="0" smtClean="0"/>
              <a:t>스타일 정리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class=“table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table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-bordered</a:t>
            </a:r>
            <a:r>
              <a:rPr lang="en-US" altLang="ko-KR" sz="2400" b="1" dirty="0" smtClean="0"/>
              <a:t>”)(4)</a:t>
            </a:r>
            <a:endParaRPr lang="ko-KR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285860"/>
            <a:ext cx="7000892" cy="5068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1872" y="1785926"/>
            <a:ext cx="5672128" cy="1567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>
            <a:off x="6715140" y="3357562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29256" y="3786190"/>
            <a:ext cx="3714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기본테이블은 각 행에만 밑줄 테두리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가 있는데 테이블 전체에 테두리를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치고 싶을 경우에는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table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table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-bordered</a:t>
            </a: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를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적용시킨다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72518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table bootstrap </a:t>
            </a:r>
            <a:r>
              <a:rPr lang="ko-KR" altLang="en-US" sz="2400" dirty="0" smtClean="0"/>
              <a:t>스타일 정리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class=“table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table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horver</a:t>
            </a:r>
            <a:r>
              <a:rPr lang="en-US" altLang="ko-KR" sz="2400" b="1" dirty="0" smtClean="0"/>
              <a:t>”)(5)</a:t>
            </a:r>
            <a:endParaRPr lang="ko-KR" alt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643050"/>
            <a:ext cx="5758615" cy="462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68" y="2150626"/>
            <a:ext cx="5033973" cy="13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>
            <a:off x="5429256" y="3571876"/>
            <a:ext cx="428628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628" y="3929066"/>
            <a:ext cx="28668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Table-hover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클래스를 적용시키면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각 행에 마우스를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갖다대는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경우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색상이 변하게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274638"/>
            <a:ext cx="9001156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table bootstrap </a:t>
            </a:r>
            <a:r>
              <a:rPr lang="ko-KR" altLang="en-US" sz="2400" dirty="0" smtClean="0"/>
              <a:t>스타일 정리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class=“table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table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-condensed</a:t>
            </a:r>
            <a:r>
              <a:rPr lang="en-US" altLang="ko-KR" sz="2400" b="1" dirty="0" smtClean="0"/>
              <a:t>”)(6)</a:t>
            </a:r>
            <a:endParaRPr lang="ko-KR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500174"/>
            <a:ext cx="6419869" cy="4863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00562" y="1785926"/>
            <a:ext cx="3929090" cy="1734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>
            <a:off x="5929322" y="3643314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43504" y="4000504"/>
            <a:ext cx="31902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table-condensed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를 적용을 해주면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각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셀의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padding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값이 작아져서 타이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트한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느낌의 테이블을 꾸밀 수가 있다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table bootstrap </a:t>
            </a:r>
            <a:r>
              <a:rPr lang="ko-KR" altLang="en-US" sz="2400" dirty="0" smtClean="0"/>
              <a:t>스타일 정리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class=“active, success, warning, danger</a:t>
            </a:r>
            <a:r>
              <a:rPr lang="en-US" altLang="ko-KR" sz="2400" b="1" dirty="0" smtClean="0"/>
              <a:t>”)(7)</a:t>
            </a:r>
            <a:endParaRPr lang="ko-KR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643050"/>
            <a:ext cx="8526848" cy="464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3500430" y="285749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000496" y="2786058"/>
            <a:ext cx="375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 active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=&gt;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회색을 적용시킨다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>
            <a:off x="3500430" y="357187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00496" y="3143248"/>
            <a:ext cx="3943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success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=&gt;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연두색을 적용시킨다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3500430" y="321468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000496" y="3429000"/>
            <a:ext cx="4067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warning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=&gt;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겨자색을 적용시킨다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>
            <a:off x="3500430" y="392906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00496" y="3786190"/>
            <a:ext cx="391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danger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=&gt;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붉은색을 적용시킨다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7554" y="4357694"/>
            <a:ext cx="5105417" cy="1556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3286116" y="2071678"/>
            <a:ext cx="5001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각 행 또는 각 셀마다 색을 넣는 방법은 해당 행 또는 셀에다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선택자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부여한다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>
                <a:solidFill>
                  <a:srgbClr val="002060"/>
                </a:solidFill>
              </a:rPr>
              <a:t>div</a:t>
            </a:r>
            <a:r>
              <a:rPr lang="ko-KR" altLang="en-US" sz="2400" dirty="0" smtClean="0">
                <a:solidFill>
                  <a:srgbClr val="002060"/>
                </a:solidFill>
              </a:rPr>
              <a:t>태그와 </a:t>
            </a:r>
            <a:r>
              <a:rPr lang="en-US" altLang="ko-KR" sz="2400" dirty="0" smtClean="0">
                <a:solidFill>
                  <a:srgbClr val="002060"/>
                </a:solidFill>
              </a:rPr>
              <a:t>table </a:t>
            </a:r>
            <a:r>
              <a:rPr lang="ko-KR" altLang="en-US" sz="2400" dirty="0" smtClean="0">
                <a:solidFill>
                  <a:srgbClr val="002060"/>
                </a:solidFill>
              </a:rPr>
              <a:t>태그에 스타일 적용 </a:t>
            </a:r>
            <a:r>
              <a:rPr lang="en-US" altLang="ko-KR" sz="2400" dirty="0" smtClean="0">
                <a:solidFill>
                  <a:srgbClr val="002060"/>
                </a:solidFill>
              </a:rPr>
              <a:t>(8</a:t>
            </a:r>
            <a:r>
              <a:rPr lang="en-US" altLang="ko-KR" sz="2400" b="1" dirty="0" smtClean="0">
                <a:solidFill>
                  <a:srgbClr val="002060"/>
                </a:solidFill>
              </a:rPr>
              <a:t>)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714488"/>
            <a:ext cx="7572396" cy="4755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3286116" y="2000240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4" y="4071942"/>
            <a:ext cx="2786082" cy="2526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786182" y="2000240"/>
            <a:ext cx="490749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부트스트랩에서 사용하는 테이블은 모두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반응형테이블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로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브라우저의 길이에 맞춰 테이블의 크기 및 내용부분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또한 가변적으로 변한다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-&gt;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그러나 테이블의 크기가 줄어들면 테이블이 이상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하게 보이는데 이때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이부분의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(768px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이하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)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크기가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작아지면 자동으로 테이블에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스크롤바가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생성되게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설정가능하다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.-&gt;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테이블 태그가 적용이 된 부분을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div class=“table-responsive”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을 이용해서 감싸주면 된다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9" name="아래쪽 화살표 8"/>
          <p:cNvSpPr/>
          <p:nvPr/>
        </p:nvSpPr>
        <p:spPr>
          <a:xfrm rot="18774375">
            <a:off x="4871523" y="4691091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000" y="1428736"/>
            <a:ext cx="8796000" cy="5000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table bootstrap </a:t>
            </a:r>
            <a:r>
              <a:rPr lang="ko-KR" altLang="en-US" sz="2400" dirty="0" smtClean="0"/>
              <a:t>스타일 정리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class=“table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table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borderedtalbe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table-hover</a:t>
            </a:r>
            <a:r>
              <a:rPr lang="en-US" altLang="ko-KR" sz="2400" b="1" dirty="0" smtClean="0"/>
              <a:t>”)(9)</a:t>
            </a:r>
            <a:endParaRPr lang="ko-KR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714752"/>
            <a:ext cx="4572000" cy="1609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>
            <a:off x="4357686" y="2071678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1802" y="2357430"/>
            <a:ext cx="475162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테이블에 적용된 클래스 선택자의 경우 혼합해서 사용이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가능하다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테이블의 테두리에 선이 적용되고 각 행마다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오버시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색상이 적용되게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할때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사용한다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15) form</a:t>
            </a:r>
            <a:r>
              <a:rPr lang="ko-KR" altLang="en-US" sz="2400" dirty="0" smtClean="0"/>
              <a:t>에 적용되는 스타일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form-sample.html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작성</a:t>
            </a:r>
            <a:r>
              <a:rPr lang="en-US" altLang="ko-KR" sz="2400" dirty="0" smtClean="0"/>
              <a:t>)(1)</a:t>
            </a:r>
            <a:endParaRPr lang="ko-KR" alt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428736"/>
            <a:ext cx="619125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4612" y="4143380"/>
            <a:ext cx="49911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5429256" y="2500306"/>
            <a:ext cx="50006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43636" y="2428868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placeholder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html5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에서의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툴팁과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같은 역할을 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700" dirty="0" smtClean="0"/>
              <a:t>form</a:t>
            </a:r>
            <a:r>
              <a:rPr lang="ko-KR" altLang="en-US" sz="2700" dirty="0" smtClean="0"/>
              <a:t>에 적용되는 스타일</a:t>
            </a:r>
            <a:r>
              <a:rPr lang="en-US" altLang="ko-KR" sz="2700" dirty="0" smtClean="0"/>
              <a:t>(</a:t>
            </a:r>
            <a:r>
              <a:rPr lang="en-US" altLang="ko-KR" sz="2700" b="1" dirty="0" smtClean="0">
                <a:solidFill>
                  <a:srgbClr val="FF0000"/>
                </a:solidFill>
              </a:rPr>
              <a:t>form-sample.html </a:t>
            </a:r>
            <a:r>
              <a:rPr lang="ko-KR" altLang="en-US" sz="2700" b="1" dirty="0" smtClean="0">
                <a:solidFill>
                  <a:srgbClr val="FF0000"/>
                </a:solidFill>
              </a:rPr>
              <a:t>작성</a:t>
            </a:r>
            <a:r>
              <a:rPr lang="en-US" altLang="ko-KR" sz="2700" dirty="0" smtClean="0"/>
              <a:t>)(2)</a:t>
            </a:r>
            <a:br>
              <a:rPr lang="en-US" altLang="ko-KR" sz="2700" dirty="0" smtClean="0"/>
            </a:br>
            <a:r>
              <a:rPr lang="ko-KR" altLang="en-US" sz="2700" b="1" dirty="0" smtClean="0">
                <a:solidFill>
                  <a:srgbClr val="FF0000"/>
                </a:solidFill>
              </a:rPr>
              <a:t>알아두면 편리한 </a:t>
            </a:r>
            <a:r>
              <a:rPr lang="en-US" altLang="ko-KR" sz="2700" b="1" dirty="0" smtClean="0">
                <a:solidFill>
                  <a:srgbClr val="FF0000"/>
                </a:solidFill>
              </a:rPr>
              <a:t>role </a:t>
            </a:r>
            <a:r>
              <a:rPr lang="ko-KR" altLang="en-US" sz="2700" b="1" dirty="0" smtClean="0">
                <a:solidFill>
                  <a:srgbClr val="FF0000"/>
                </a:solidFill>
              </a:rPr>
              <a:t>관련 속성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/>
            </a:r>
            <a:br>
              <a:rPr lang="ko-KR" altLang="en-US" sz="2400" b="1" dirty="0" smtClean="0">
                <a:solidFill>
                  <a:srgbClr val="FF0000"/>
                </a:solidFill>
              </a:rPr>
            </a:br>
            <a:endParaRPr lang="ko-KR" altLang="en-US" sz="24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500034" y="1714488"/>
          <a:ext cx="8229600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784"/>
                <a:gridCol w="6400816"/>
              </a:tblGrid>
              <a:tr h="34316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속성명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5923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alert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아주 중요한 내용이나 정보가 있는 곳 또는 관련정보가 변경된 경우</a:t>
                      </a:r>
                      <a:endParaRPr lang="ko-KR" altLang="en-US" dirty="0"/>
                    </a:p>
                  </a:txBody>
                  <a:tcPr/>
                </a:tc>
              </a:tr>
              <a:tr h="343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article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웹 페이지의 내용이 들어가 있는 곳 또는 내용이 변경된 경우</a:t>
                      </a:r>
                      <a:endParaRPr lang="ko-KR" altLang="en-US" dirty="0"/>
                    </a:p>
                  </a:txBody>
                  <a:tcPr/>
                </a:tc>
              </a:tr>
              <a:tr h="343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rgbClr val="FF0000"/>
                          </a:solidFill>
                        </a:rPr>
                        <a:t>banner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rgbClr val="FF0000"/>
                          </a:solidFill>
                        </a:rPr>
                        <a:t>배너가 있는 곳을 표시해 줌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923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contentinfo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전체 문서의 내용에 대한 안내가 있는 부분 또는 내용이 변경된 경우</a:t>
                      </a:r>
                      <a:endParaRPr lang="ko-KR" altLang="en-US" dirty="0"/>
                    </a:p>
                  </a:txBody>
                  <a:tcPr/>
                </a:tc>
              </a:tr>
              <a:tr h="343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heading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페이지의 머리말 부분 또는 내용이 변경된 경우</a:t>
                      </a:r>
                      <a:endParaRPr lang="ko-KR" altLang="en-US" dirty="0"/>
                    </a:p>
                  </a:txBody>
                  <a:tcPr/>
                </a:tc>
              </a:tr>
              <a:tr h="343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img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이미지가 있는 부분을 알려줌 또는 이미지가 변경된 경우</a:t>
                      </a:r>
                      <a:endParaRPr lang="ko-KR" altLang="en-US" dirty="0"/>
                    </a:p>
                  </a:txBody>
                  <a:tcPr/>
                </a:tc>
              </a:tr>
              <a:tr h="5923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rgbClr val="FF0000"/>
                          </a:solidFill>
                        </a:rPr>
                        <a:t>navigation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rgbClr val="FF0000"/>
                          </a:solidFill>
                        </a:rPr>
                        <a:t>메인 메뉴와 서브 메뉴가 있는 곳을 알려주거나 내용이 변경된 곳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5923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 smtClean="0">
                          <a:solidFill>
                            <a:srgbClr val="FF0000"/>
                          </a:solidFill>
                        </a:rPr>
                        <a:t>menuitem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rgbClr val="FF0000"/>
                          </a:solidFill>
                        </a:rPr>
                        <a:t>서브 메뉴 또는 메뉴의 옵션이 있는 곳을 알려주거나 변경된 경우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431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 smtClean="0">
                          <a:solidFill>
                            <a:srgbClr val="FF0000"/>
                          </a:solidFill>
                        </a:rPr>
                        <a:t>form</a:t>
                      </a:r>
                      <a:endParaRPr lang="ko-KR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rgbClr val="FF0000"/>
                          </a:solidFill>
                        </a:rPr>
                        <a:t>폼 양식이 있는 곳을 알려주거나 변경된 경우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form</a:t>
            </a:r>
            <a:r>
              <a:rPr lang="ko-KR" altLang="en-US" sz="2400" dirty="0" smtClean="0"/>
              <a:t>에 적용되는 스타일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class=“form-control, class=“form-group”</a:t>
            </a:r>
            <a:r>
              <a:rPr lang="en-US" altLang="ko-KR" sz="2400" dirty="0" smtClean="0"/>
              <a:t>)(3)</a:t>
            </a:r>
            <a:endParaRPr lang="ko-KR" alt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9" y="1428736"/>
            <a:ext cx="6715172" cy="3576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538" y="5072074"/>
            <a:ext cx="3571868" cy="1453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5000628" y="2928934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86446" y="2857496"/>
            <a:ext cx="29301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부트스트랩에서는 값을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입력받는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Input,textarea,select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태그는 전부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form-control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선택자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적용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7572396" y="3714752"/>
            <a:ext cx="285752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29322" y="4000504"/>
            <a:ext cx="267887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모든 </a:t>
            </a:r>
            <a:r>
              <a:rPr lang="en-US" altLang="ko-KR" sz="1400" b="1" dirty="0" err="1" smtClean="0">
                <a:solidFill>
                  <a:srgbClr val="002060"/>
                </a:solidFill>
              </a:rPr>
              <a:t>input,textarea,select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는 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넓이가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100%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로 변환되고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,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높이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는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34px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값이 적용되고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,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패딩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값이 상하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6px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좌우는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12px</a:t>
            </a: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Border-radius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값이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4px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적용됨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4000496" y="214311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429124" y="2071678"/>
            <a:ext cx="376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form-group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은 입력받는 부위에 적용시킨다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43504" y="5357826"/>
            <a:ext cx="35381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입력받는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부분은 일반적으로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label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과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Input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으로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구성되는데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form-group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적용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이 되면 하단으로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15px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의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margin</a:t>
            </a: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값을 가지게 되어 공간적인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여백이생긴다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4714876" y="5500702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form</a:t>
            </a:r>
            <a:r>
              <a:rPr lang="ko-KR" altLang="en-US" sz="2400" dirty="0" smtClean="0"/>
              <a:t>에 적용되는 스타일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class=“form-inline”</a:t>
            </a:r>
            <a:r>
              <a:rPr lang="en-US" altLang="ko-KR" sz="2400" dirty="0" smtClean="0"/>
              <a:t>)(4)</a:t>
            </a:r>
            <a:endParaRPr lang="ko-KR" altLang="en-US" sz="24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571612"/>
            <a:ext cx="70866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5357826"/>
            <a:ext cx="3209428" cy="785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29190" y="4857760"/>
            <a:ext cx="3832062" cy="1300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>
            <a:off x="3929058" y="5643578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71934" y="6215082"/>
            <a:ext cx="4931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브라우저의 넓이를 줄이는 경우 다음과 같이 모양이 변경됨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286380" y="228599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643570" y="2143116"/>
            <a:ext cx="2643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기본폼에서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인라인폼으로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변경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시킬때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사용하는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클래스선택자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부트스트랩의 </a:t>
            </a:r>
            <a:r>
              <a:rPr lang="en-US" altLang="ko-KR" sz="2400" dirty="0" smtClean="0"/>
              <a:t>template</a:t>
            </a:r>
            <a:r>
              <a:rPr lang="ko-KR" altLang="en-US" sz="2400" dirty="0" smtClean="0"/>
              <a:t>구조</a:t>
            </a:r>
            <a:r>
              <a:rPr lang="en-US" altLang="ko-KR" sz="2400" dirty="0" smtClean="0"/>
              <a:t>(1)</a:t>
            </a:r>
            <a:endParaRPr lang="ko-KR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000240"/>
            <a:ext cx="7766601" cy="4183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2643174" y="2428868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71802" y="2214554"/>
            <a:ext cx="3894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Lang=“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ko-kr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”&gt;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변경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웹페이지에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한글사용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단순히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&lt;html&gt;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해도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3428992" y="3143248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86182" y="2857496"/>
            <a:ext cx="420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브라우저에서 다양한 언어를 사용해도 해당언어가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제대로 보이게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7143768" y="3500438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429520" y="3143248"/>
            <a:ext cx="15392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현재 사용되는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IE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버전을 최신으로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사용하라는 표시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6000760" y="4143380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929190" y="4572008"/>
            <a:ext cx="3929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반응형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웹페이지를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적용해주는 부분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모바일이나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데스크탑은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해상도가 다른데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각 해상도에 맞는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웹페이지로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처리해주는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6215074" y="5643578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634980" y="5643578"/>
            <a:ext cx="2509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부트스트랩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CSS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파일을 적용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form</a:t>
            </a:r>
            <a:r>
              <a:rPr lang="ko-KR" altLang="en-US" sz="2400" dirty="0" smtClean="0"/>
              <a:t>에 적용되는 스타일</a:t>
            </a:r>
            <a:r>
              <a:rPr lang="en-US" altLang="ko-KR" sz="2400" dirty="0" smtClean="0"/>
              <a:t>(label </a:t>
            </a:r>
            <a:r>
              <a:rPr lang="ko-KR" altLang="en-US" sz="2400" dirty="0" smtClean="0"/>
              <a:t>부분에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sr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-only”</a:t>
            </a:r>
            <a:r>
              <a:rPr lang="en-US" altLang="ko-KR" sz="2400" dirty="0" smtClean="0"/>
              <a:t>)(5)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sr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-only(screen reader only)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4942" y="5058952"/>
            <a:ext cx="3457560" cy="1246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1428736"/>
            <a:ext cx="7658100" cy="349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4429124" y="2786058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00628" y="2714620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Label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부분에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sr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-only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추가하면 화면에만 보이지 않게 할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수있다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아래쪽 화살표 9"/>
          <p:cNvSpPr/>
          <p:nvPr/>
        </p:nvSpPr>
        <p:spPr>
          <a:xfrm>
            <a:off x="2000232" y="4857760"/>
            <a:ext cx="357190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57224" y="5357826"/>
            <a:ext cx="39741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Html5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에서는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placeholder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때문에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구지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Label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이 필요없지만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Label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을 아예 지워버리면 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화면리더기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(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장애인용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웹사이트시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필요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)</a:t>
            </a: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에서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label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을 읽어들일 수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없기때문에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그냥 보이지 않게 설정하는 것이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더 좋다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785926"/>
            <a:ext cx="7286676" cy="4035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form</a:t>
            </a:r>
            <a:r>
              <a:rPr lang="ko-KR" altLang="en-US" sz="2400" dirty="0" smtClean="0"/>
              <a:t>에 적용되는 스타일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class=“form-horizontal”, class=“control-label”</a:t>
            </a:r>
            <a:r>
              <a:rPr lang="en-US" altLang="ko-KR" sz="2400" dirty="0" smtClean="0"/>
              <a:t>)(6)</a:t>
            </a:r>
            <a:endParaRPr lang="ko-KR" altLang="en-US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5429264"/>
            <a:ext cx="4707029" cy="1180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5286380" y="1500174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15008" y="1357298"/>
            <a:ext cx="31822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폼양식을</a:t>
            </a:r>
            <a:r>
              <a:rPr lang="ko-KR" altLang="en-US" sz="1400" dirty="0" smtClean="0"/>
              <a:t> 수평으로 </a:t>
            </a:r>
            <a:r>
              <a:rPr lang="ko-KR" altLang="en-US" sz="1400" dirty="0" err="1" smtClean="0"/>
              <a:t>정렬하기위해서는</a:t>
            </a:r>
            <a:endParaRPr lang="en-US" altLang="ko-KR" sz="1400" dirty="0" smtClean="0"/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그리드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시스템을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label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부분과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input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부분에 적용시켜야 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smtClean="0"/>
              <a:t>또한 </a:t>
            </a:r>
            <a:r>
              <a:rPr lang="en-US" altLang="ko-KR" sz="1400" dirty="0" smtClean="0"/>
              <a:t>form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부분에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form-horizontal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적용시켜야한다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6072198" y="4357694"/>
            <a:ext cx="285752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505136" y="4214818"/>
            <a:ext cx="263886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Label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에 적용하고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Input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부분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은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div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를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이용해서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그리드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시스템을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적용시킨다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Input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부분을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div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태그로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감싸는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이유는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input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의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넓이가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width=100%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로 적용이 되기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때문에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div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태그로 감싸주면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Input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의 크기는 그리드가 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적용된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div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값에 연동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되기때문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이다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14546" y="628652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2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43372" y="6286520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10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5143504" y="3286124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57950" y="2786058"/>
            <a:ext cx="27061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2060"/>
                </a:solidFill>
              </a:rPr>
              <a:t>label=“control-label” </a:t>
            </a: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최소 넓이가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768px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이상인 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경우에만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적용되며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label</a:t>
            </a: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텍스트를 오른쪽정렬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위해 서용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4282" y="274638"/>
            <a:ext cx="8715436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html5</a:t>
            </a:r>
            <a:r>
              <a:rPr lang="ko-KR" altLang="en-US" sz="2400" dirty="0" smtClean="0"/>
              <a:t>에서 사용되는 모든 타입은 부트스트랩에서 사용이 가능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파이어폭스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,IE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에서는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input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타입이 모두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text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와 같이 보임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500174"/>
            <a:ext cx="8501122" cy="492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html5</a:t>
            </a:r>
            <a:r>
              <a:rPr lang="ko-KR" altLang="en-US" sz="2400" dirty="0" smtClean="0"/>
              <a:t>에서의 입력양식 스타일적용</a:t>
            </a:r>
            <a:r>
              <a:rPr lang="en-US" altLang="ko-KR" sz="2400" dirty="0" smtClean="0"/>
              <a:t>(1)</a:t>
            </a:r>
            <a:endParaRPr lang="ko-KR" altLang="en-US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071678"/>
            <a:ext cx="7908906" cy="4133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 rot="20023924">
            <a:off x="3045154" y="1921651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00430" y="1500174"/>
            <a:ext cx="46593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부트스트랩에서는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col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속성을 사용하지 않고 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row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속성만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사용합니다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부트스트랩에서는 기본적으로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textarea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부분의 넓이를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100%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처리하기 때문이다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6248" y="3714752"/>
            <a:ext cx="4664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checkbox-&gt;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다중선택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할때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, radio-&gt;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하나만 선택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72518" cy="1143000"/>
          </a:xfrm>
        </p:spPr>
        <p:txBody>
          <a:bodyPr>
            <a:normAutofit fontScale="90000"/>
          </a:bodyPr>
          <a:lstStyle/>
          <a:p>
            <a:r>
              <a:rPr lang="en-US" altLang="ko-KR" sz="2400" dirty="0" smtClean="0"/>
              <a:t>html5</a:t>
            </a:r>
            <a:r>
              <a:rPr lang="ko-KR" altLang="en-US" sz="2400" dirty="0" smtClean="0"/>
              <a:t>에서의 입력양식 스타일적용</a:t>
            </a:r>
            <a:r>
              <a:rPr lang="en-US" altLang="ko-KR" sz="2400" dirty="0" smtClean="0"/>
              <a:t>(2)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class=“checkbox-inline”, class=“radio-inline” (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수평정렬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할때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857364"/>
            <a:ext cx="8358246" cy="377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html5</a:t>
            </a:r>
            <a:r>
              <a:rPr lang="ko-KR" altLang="en-US" sz="2400" dirty="0" smtClean="0"/>
              <a:t>에서의 입력양식 스타일적용</a:t>
            </a:r>
            <a:r>
              <a:rPr lang="en-US" altLang="ko-KR" sz="2400" dirty="0" smtClean="0"/>
              <a:t>(3)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(class=“form-control-static”)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500174"/>
            <a:ext cx="8358246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5715008" y="535782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80175" y="5072074"/>
            <a:ext cx="30273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form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내부에 텍스트를 삽입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r>
              <a:rPr lang="ko-KR" altLang="en-US" sz="1600" b="1" dirty="0" err="1" smtClean="0">
                <a:solidFill>
                  <a:srgbClr val="FF0000"/>
                </a:solidFill>
              </a:rPr>
              <a:t>하기위해선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텍스트 부분에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form-control-static</a:t>
            </a:r>
            <a:r>
              <a:rPr lang="ko-KR" altLang="en-US" sz="1600" b="1" dirty="0" smtClean="0">
                <a:solidFill>
                  <a:srgbClr val="002060"/>
                </a:solidFill>
              </a:rPr>
              <a:t>클래스</a:t>
            </a:r>
            <a:endParaRPr lang="en-US" altLang="ko-KR" sz="1600" b="1" dirty="0" smtClean="0">
              <a:solidFill>
                <a:srgbClr val="002060"/>
              </a:solidFill>
            </a:endParaRPr>
          </a:p>
          <a:p>
            <a:r>
              <a:rPr lang="ko-KR" altLang="en-US" sz="1600" b="1" dirty="0" err="1" smtClean="0">
                <a:solidFill>
                  <a:srgbClr val="002060"/>
                </a:solidFill>
              </a:rPr>
              <a:t>선택자를</a:t>
            </a:r>
            <a:r>
              <a:rPr lang="ko-KR" altLang="en-US" sz="1600" b="1" dirty="0" smtClean="0">
                <a:solidFill>
                  <a:srgbClr val="002060"/>
                </a:solidFill>
              </a:rPr>
              <a:t> 적용해준다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(margin-bottom:0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</a:rPr>
              <a:t> padding:top:7px)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값을 가진다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3214678" y="2357430"/>
            <a:ext cx="214314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28926" y="2643182"/>
            <a:ext cx="243688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select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태그도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input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와 동일하게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width:100%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가 적용이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 rot="5400000">
            <a:off x="7393801" y="2107397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43820" y="1285860"/>
            <a:ext cx="30001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부트스트랩에서 사용하는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input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Textarea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부분에 마우스로 클릭하면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:focus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속성이 적용이 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10056" y="2571744"/>
            <a:ext cx="363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테두리 색상과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CSS3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의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box-shadow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속성이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적용이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.(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input,textarea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가 활성화시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3214678" y="5500702"/>
            <a:ext cx="214314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857488" y="6072206"/>
            <a:ext cx="3370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form-control-static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 부여하지 않으면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Label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과 정렬이 틀어진다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5857892"/>
            <a:ext cx="2643206" cy="10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아래쪽 화살표 14"/>
          <p:cNvSpPr/>
          <p:nvPr/>
        </p:nvSpPr>
        <p:spPr>
          <a:xfrm rot="5400000">
            <a:off x="2678893" y="6250801"/>
            <a:ext cx="285752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html5</a:t>
            </a:r>
            <a:r>
              <a:rPr lang="ko-KR" altLang="en-US" sz="2400" dirty="0" smtClean="0"/>
              <a:t>에서의 입력양식 스타일적용</a:t>
            </a:r>
            <a:r>
              <a:rPr lang="en-US" altLang="ko-KR" sz="2400" dirty="0" smtClean="0"/>
              <a:t>(4)</a:t>
            </a:r>
            <a:endParaRPr lang="ko-KR" altLang="en-US" sz="24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857364"/>
            <a:ext cx="8643997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아래쪽 화살표 4"/>
          <p:cNvSpPr/>
          <p:nvPr/>
        </p:nvSpPr>
        <p:spPr>
          <a:xfrm rot="13358086">
            <a:off x="3655071" y="1764056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857620" y="1142984"/>
            <a:ext cx="5036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</a:rPr>
              <a:t>부트스트랩도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disabled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속성을 적용시키면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r>
              <a:rPr lang="ko-KR" altLang="en-US" sz="1600" b="1" dirty="0" smtClean="0">
                <a:solidFill>
                  <a:srgbClr val="FF0000"/>
                </a:solidFill>
              </a:rPr>
              <a:t>부트스트랩의 고유 디자인으로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disabled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상태가 된다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.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2500298" y="5072074"/>
            <a:ext cx="214314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14612" y="4929198"/>
            <a:ext cx="29770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fieldset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부분 또한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disabled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속성을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지정하면 해당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fieldset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 비활성화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해줄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수있다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html5</a:t>
            </a:r>
            <a:r>
              <a:rPr lang="ko-KR" altLang="en-US" sz="2400" dirty="0" smtClean="0"/>
              <a:t>에서의 입력양식 스타일적용</a:t>
            </a:r>
            <a:r>
              <a:rPr lang="en-US" altLang="ko-KR" sz="2400" dirty="0" smtClean="0"/>
              <a:t>(5)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(has-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success,has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warning,has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-error, input-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lg,input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sm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857364"/>
            <a:ext cx="8407446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786182" y="2071678"/>
            <a:ext cx="256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has-success(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성공의 의미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>
            <a:off x="3428992" y="214311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57620" y="2786058"/>
            <a:ext cx="2634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has-warning(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경고의 의미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3500430" y="285749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857620" y="3500438"/>
            <a:ext cx="2322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has-error(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실패의 의미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>
            <a:off x="3500430" y="357187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5643570" y="3929066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86248" y="4286256"/>
            <a:ext cx="40078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</a:rPr>
              <a:t>각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선택자는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label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과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r>
              <a:rPr lang="en-US" altLang="ko-KR" sz="1600" b="1" dirty="0" smtClean="0">
                <a:solidFill>
                  <a:srgbClr val="FF0000"/>
                </a:solidFill>
              </a:rPr>
              <a:t>Input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을 감싸는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div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태그에 적용하면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3" name="아래쪽 화살표 12"/>
          <p:cNvSpPr/>
          <p:nvPr/>
        </p:nvSpPr>
        <p:spPr>
          <a:xfrm>
            <a:off x="3929058" y="5643578"/>
            <a:ext cx="285752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643306" y="6000768"/>
            <a:ext cx="4869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input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태그내부에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input-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lg,input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sm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클래스를 추가</a:t>
            </a:r>
            <a:endParaRPr lang="en-US" altLang="ko-KR" sz="1600" b="1" dirty="0" smtClean="0">
              <a:solidFill>
                <a:srgbClr val="FF0000"/>
              </a:solidFill>
            </a:endParaRPr>
          </a:p>
          <a:p>
            <a:r>
              <a:rPr lang="en-US" altLang="ko-KR" sz="1600" b="1" dirty="0" smtClean="0">
                <a:solidFill>
                  <a:srgbClr val="FF0000"/>
                </a:solidFill>
              </a:rPr>
              <a:t>-&gt;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기본콘트롤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보다 크거나 작게 설정할 수가 있다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.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html5</a:t>
            </a:r>
            <a:r>
              <a:rPr lang="ko-KR" altLang="en-US" sz="2400" dirty="0" smtClean="0"/>
              <a:t>에서의 입력양식 스타일적용</a:t>
            </a:r>
            <a:r>
              <a:rPr lang="en-US" altLang="ko-KR" sz="2400" dirty="0" smtClean="0"/>
              <a:t>(6)</a:t>
            </a:r>
            <a:br>
              <a:rPr lang="en-US" altLang="ko-KR" sz="2400" dirty="0" smtClean="0"/>
            </a:br>
            <a:r>
              <a:rPr lang="en-US" altLang="ko-KR" sz="2400" dirty="0" smtClean="0"/>
              <a:t>(class=“col-sm-2 col-lg-2</a:t>
            </a:r>
            <a:r>
              <a:rPr lang="ko-KR" altLang="en-US" sz="2400" dirty="0" smtClean="0"/>
              <a:t>외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785926"/>
            <a:ext cx="7548435" cy="3781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4980973"/>
            <a:ext cx="6858016" cy="1877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4643438" y="1643050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86380" y="1285860"/>
            <a:ext cx="330731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그리드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시스템을 이용해서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컬럼의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크기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도 조절이 가능하다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해당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input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div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감싼후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그리드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시스템에서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사용하는 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적용해 주면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됩니다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 rot="21190660">
            <a:off x="3444953" y="4016464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429124" y="3643314"/>
            <a:ext cx="47148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Input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부분에 값을 어떻게 입력해야 하는지에 대한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도움말이 필요한 경우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&lt;span class=“help-block”&gt;..</a:t>
            </a: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&lt;/span&gt;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과 같은 인라인 태그를 이용해서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,help-block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이란 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적용하면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274638"/>
            <a:ext cx="9001156" cy="1143000"/>
          </a:xfrm>
        </p:spPr>
        <p:txBody>
          <a:bodyPr>
            <a:normAutofit fontScale="90000"/>
          </a:bodyPr>
          <a:lstStyle/>
          <a:p>
            <a:r>
              <a:rPr lang="ko-KR" altLang="en-US" sz="2400" dirty="0" smtClean="0"/>
              <a:t>버튼과 이미지 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헬퍼클래스</a:t>
            </a:r>
            <a:r>
              <a:rPr lang="en-US" altLang="ko-KR" sz="2400" dirty="0" smtClean="0"/>
              <a:t>(1)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(class=“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btn-default,btn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btn-primary,btn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-success)</a:t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r>
              <a:rPr lang="en-US" altLang="ko-KR" sz="2400" b="1" dirty="0" smtClean="0">
                <a:solidFill>
                  <a:srgbClr val="FF0000"/>
                </a:solidFill>
              </a:rPr>
              <a:t>(class=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btn-info,btn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btn-warning,btn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btn-danger,btn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-link)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714488"/>
            <a:ext cx="8201025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 rot="19800651">
            <a:off x="4976696" y="2713322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00694" y="2143116"/>
            <a:ext cx="30652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기본 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선택자는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 적용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하며 여기에 추가적으로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다양한버튼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효과가 가능하다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7686" y="3571876"/>
            <a:ext cx="3983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&lt;button&gt;&lt;/button&gt;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이용해 만든 버튼의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부트스트랩의 </a:t>
            </a:r>
            <a:r>
              <a:rPr lang="en-US" altLang="ko-KR" sz="2400" dirty="0" smtClean="0"/>
              <a:t>template</a:t>
            </a:r>
            <a:r>
              <a:rPr lang="ko-KR" altLang="en-US" sz="2400" dirty="0" smtClean="0"/>
              <a:t>구조 </a:t>
            </a:r>
            <a:r>
              <a:rPr lang="en-US" altLang="ko-KR" sz="2400" dirty="0" smtClean="0"/>
              <a:t>(2)</a:t>
            </a:r>
            <a:endParaRPr lang="ko-KR" alt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000240"/>
            <a:ext cx="8001056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2285984" y="3500438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786050" y="3500438"/>
            <a:ext cx="4870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Html5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태그가 적용되지 않는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IE9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버전이하의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부라우저에서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Html5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태그들이 적용될 수 있게 만들어주는 부분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 rot="16683670">
            <a:off x="7631748" y="4768875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29190" y="4286256"/>
            <a:ext cx="3502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jQuery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를 호출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하는부분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(CDN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방법 사용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 rot="1559816">
            <a:off x="3704145" y="6046679"/>
            <a:ext cx="49523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86248" y="6143644"/>
            <a:ext cx="4857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부트스트랩에서 사용하는 자바스크립트를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적용하는 부분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버튼과 이미지 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헬퍼클래스</a:t>
            </a:r>
            <a:r>
              <a:rPr lang="en-US" altLang="ko-KR" sz="2400" dirty="0" smtClean="0"/>
              <a:t>(2)</a:t>
            </a:r>
            <a:endParaRPr lang="ko-KR" altLang="en-US" sz="24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500306"/>
            <a:ext cx="8067675" cy="4019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57224" y="1214422"/>
            <a:ext cx="390273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기본적인 버튼을 만드는 방법  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1.&lt;button&gt;&lt;/button&gt;</a:t>
            </a: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2.&lt;input type=“button”&gt;</a:t>
            </a: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3.&lt;a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href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=“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링크주소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”&gt; a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태그를 이용한 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43570" y="2428868"/>
            <a:ext cx="2696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input type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 이용해 만든 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57818" y="4357694"/>
            <a:ext cx="2768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링크를 이용해 만든 버튼의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버튼과 이미지 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헬퍼</a:t>
            </a:r>
            <a:r>
              <a:rPr lang="ko-KR" altLang="en-US" sz="2400" dirty="0" smtClean="0"/>
              <a:t> 클래스</a:t>
            </a:r>
            <a:r>
              <a:rPr lang="en-US" altLang="ko-KR" sz="2400" dirty="0" smtClean="0"/>
              <a:t>(2)-</a:t>
            </a:r>
            <a:r>
              <a:rPr lang="ko-KR" altLang="en-US" sz="2400" dirty="0" smtClean="0"/>
              <a:t>실행결과</a:t>
            </a:r>
            <a:endParaRPr lang="ko-KR" alt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3000372"/>
            <a:ext cx="8501090" cy="323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57224" y="1500174"/>
            <a:ext cx="390273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화면에 출력된 기본적인 버튼의 모양들 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1.&lt;button&gt;&lt;/button&gt;</a:t>
            </a: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2.&lt;input type=“button”&gt;</a:t>
            </a:r>
          </a:p>
          <a:p>
            <a:r>
              <a:rPr lang="en-US" altLang="ko-KR" sz="1400" b="1" dirty="0" smtClean="0">
                <a:solidFill>
                  <a:srgbClr val="0070C0"/>
                </a:solidFill>
              </a:rPr>
              <a:t>3.&lt;a 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href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=“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링크주소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”&gt; a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태그를 이용한 버튼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 rot="5214363">
            <a:off x="4464791" y="3267430"/>
            <a:ext cx="295235" cy="3511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57752" y="3286124"/>
            <a:ext cx="2680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class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속성에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 부여한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버튼과 이미지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헬퍼</a:t>
            </a:r>
            <a:r>
              <a:rPr lang="ko-KR" altLang="en-US" sz="2400" dirty="0" smtClean="0"/>
              <a:t> 클래스</a:t>
            </a:r>
            <a:r>
              <a:rPr lang="en-US" altLang="ko-KR" sz="2400" dirty="0" smtClean="0"/>
              <a:t>(3)-</a:t>
            </a:r>
            <a:r>
              <a:rPr lang="ko-KR" altLang="en-US" sz="2400" dirty="0" smtClean="0"/>
              <a:t>버튼의 크기 조절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(.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클래스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선택자에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lg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 .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btn-sm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 .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btn-xs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추가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714488"/>
            <a:ext cx="8429652" cy="47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6786578" y="1785926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43768" y="1785926"/>
            <a:ext cx="1733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lg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큰 버튼생성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6929454" y="3143248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144735" y="3143248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btn-sm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작은 버튼생성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7053643" y="3857628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358082" y="3714752"/>
            <a:ext cx="1571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btn-xs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아주 작은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 버튼생성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6072198" y="2500306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429388" y="2500306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기본 버튼생성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1643042" y="4429132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43108" y="4429132"/>
            <a:ext cx="6923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-block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=&gt;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블록레벨 크기의 버튼을 만드는 경우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모달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윈도우 작성시 필요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6643702" y="6000768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072330" y="6000768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disabled=&gt;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비활성화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버튼과 이미지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헬퍼</a:t>
            </a:r>
            <a:r>
              <a:rPr lang="ko-KR" altLang="en-US" sz="2400" dirty="0" smtClean="0"/>
              <a:t> 클래스</a:t>
            </a:r>
            <a:r>
              <a:rPr lang="en-US" altLang="ko-KR" sz="2400" dirty="0" smtClean="0"/>
              <a:t>(3)-</a:t>
            </a:r>
            <a:r>
              <a:rPr lang="ko-KR" altLang="en-US" sz="2400" dirty="0" smtClean="0"/>
              <a:t>실행결과</a:t>
            </a:r>
            <a:endParaRPr lang="ko-KR" altLang="en-US" sz="24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2214554"/>
            <a:ext cx="7572428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버튼과 이미지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헬퍼</a:t>
            </a:r>
            <a:r>
              <a:rPr lang="ko-KR" altLang="en-US" sz="2400" dirty="0" smtClean="0"/>
              <a:t> 클래스</a:t>
            </a:r>
            <a:r>
              <a:rPr lang="en-US" altLang="ko-KR" sz="2400" dirty="0" smtClean="0"/>
              <a:t>(4)-</a:t>
            </a:r>
            <a:r>
              <a:rPr lang="ko-KR" altLang="en-US" sz="2400" dirty="0" smtClean="0"/>
              <a:t>이미지처리</a:t>
            </a:r>
            <a:endParaRPr lang="ko-KR" altLang="en-US" sz="2400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785926"/>
            <a:ext cx="8501122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000232" y="1571612"/>
            <a:ext cx="459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부트스트랩에서의 이미지 처리 클래스는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가지가 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0298" y="4071942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둥근 모서리 만들어준다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00298" y="4929198"/>
            <a:ext cx="1909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원형으로 만들어준다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8860" y="5715016"/>
            <a:ext cx="2573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썸네일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이미지를 만들어준다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0" name="아래쪽 화살표 9"/>
          <p:cNvSpPr/>
          <p:nvPr/>
        </p:nvSpPr>
        <p:spPr>
          <a:xfrm rot="6876957">
            <a:off x="6833106" y="5118602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215074" y="4357694"/>
            <a:ext cx="9028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썸네일은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테두리가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쳐진다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버튼과 이미지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헬퍼</a:t>
            </a:r>
            <a:r>
              <a:rPr lang="ko-KR" altLang="en-US" sz="2400" dirty="0" smtClean="0"/>
              <a:t> 클래스</a:t>
            </a:r>
            <a:r>
              <a:rPr lang="en-US" altLang="ko-KR" sz="2400" dirty="0" smtClean="0"/>
              <a:t>(5)-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반응형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이미지처리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/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r>
              <a:rPr lang="en-US" altLang="ko-KR" sz="2400" b="1" dirty="0" smtClean="0">
                <a:solidFill>
                  <a:srgbClr val="FF0000"/>
                </a:solidFill>
              </a:rPr>
              <a:t>(class=“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img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-responsive”)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643050"/>
            <a:ext cx="8643966" cy="4695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 rot="18657182">
            <a:off x="5618503" y="2943150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072198" y="2285992"/>
            <a:ext cx="25029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이미지 또한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반응형으로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작동하게 되는데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img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태그에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img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-responsive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적용시킨다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버튼과 이미지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헬퍼</a:t>
            </a:r>
            <a:r>
              <a:rPr lang="ko-KR" altLang="en-US" sz="2400" dirty="0" smtClean="0"/>
              <a:t> 클래스</a:t>
            </a:r>
            <a:r>
              <a:rPr lang="en-US" altLang="ko-KR" sz="2400" dirty="0" smtClean="0"/>
              <a:t>(5)-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반응형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이미지처리 실행결과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/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endParaRPr lang="ko-KR" altLang="en-US" sz="24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285860"/>
            <a:ext cx="3786214" cy="3274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2087" y="1285860"/>
            <a:ext cx="3571913" cy="4267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4572000" y="2571744"/>
            <a:ext cx="500066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0" y="5929330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브라우저의 넓이를 줄이면 다음과 같이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세로로 출력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4572008"/>
            <a:ext cx="2214578" cy="2090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오른쪽 화살표 8"/>
          <p:cNvSpPr/>
          <p:nvPr/>
        </p:nvSpPr>
        <p:spPr>
          <a:xfrm>
            <a:off x="2643174" y="5072074"/>
            <a:ext cx="357190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43240" y="5000636"/>
            <a:ext cx="19255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브라우저의 크기를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줄이면 기본이미지를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제외한 모든 이미지의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크기가 작아진다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버튼과 이미지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헬퍼</a:t>
            </a:r>
            <a:r>
              <a:rPr lang="ko-KR" altLang="en-US" sz="2400" dirty="0" smtClean="0"/>
              <a:t> 클래스</a:t>
            </a:r>
            <a:r>
              <a:rPr lang="en-US" altLang="ko-KR" sz="2400" dirty="0" smtClean="0"/>
              <a:t>(6)-</a:t>
            </a:r>
            <a:r>
              <a:rPr lang="ko-KR" altLang="en-US" sz="2400" dirty="0" err="1" smtClean="0"/>
              <a:t>헬퍼클래스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(etc.html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작성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r>
              <a:rPr lang="en-US" altLang="ko-KR" sz="2400" b="1" dirty="0" smtClean="0">
                <a:solidFill>
                  <a:srgbClr val="FF0000"/>
                </a:solidFill>
              </a:rPr>
              <a:t>(class=“close”,box1 pull-right,box1 pull-left)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000240"/>
            <a:ext cx="7858180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34864" y="1785926"/>
            <a:ext cx="459485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버튼과 이미지</a:t>
            </a:r>
            <a:r>
              <a:rPr lang="en-US" altLang="ko-KR" sz="2400" dirty="0" smtClean="0"/>
              <a:t>,</a:t>
            </a:r>
            <a:r>
              <a:rPr lang="ko-KR" altLang="en-US" sz="2400" dirty="0" err="1" smtClean="0"/>
              <a:t>헬퍼</a:t>
            </a:r>
            <a:r>
              <a:rPr lang="ko-KR" altLang="en-US" sz="2400" dirty="0" smtClean="0"/>
              <a:t> 클래스</a:t>
            </a:r>
            <a:r>
              <a:rPr lang="en-US" altLang="ko-KR" sz="2400" dirty="0" smtClean="0"/>
              <a:t>(7)-</a:t>
            </a:r>
            <a:r>
              <a:rPr lang="ko-KR" altLang="en-US" sz="2400" dirty="0" err="1" smtClean="0"/>
              <a:t>헬퍼클래스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/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r>
              <a:rPr lang="en-US" altLang="ko-KR" sz="2400" b="1" dirty="0" smtClean="0">
                <a:solidFill>
                  <a:srgbClr val="FF0000"/>
                </a:solidFill>
              </a:rPr>
              <a:t>(class=“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clearfix”,show,hide,text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-hide-logo)</a:t>
            </a:r>
            <a:endParaRPr lang="ko-KR" altLang="en-US" sz="24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714488"/>
            <a:ext cx="8143900" cy="499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>
            <a:off x="5429256" y="4143380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857884" y="4143380"/>
            <a:ext cx="29545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.pull-right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와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.pull-left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와 같이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Float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속성을 이용해서 레이아웃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을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잡을때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경우에 따라서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Float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부분을 해제할 경우에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clearfix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를 이용하면 박스모델에서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해제가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5852" y="4286256"/>
            <a:ext cx="406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.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show(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콘텐츠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보여주기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 .hide(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콘텐츠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안보이기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오른쪽 화살표 7"/>
          <p:cNvSpPr/>
          <p:nvPr/>
        </p:nvSpPr>
        <p:spPr>
          <a:xfrm>
            <a:off x="4643438" y="585789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72066" y="5857892"/>
            <a:ext cx="35445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.text-hide logo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적용하면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텍스트는 감춰지며 그 부분에 배경이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미지가 출력이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3438" y="1500174"/>
            <a:ext cx="37894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7030A0"/>
                </a:solidFill>
              </a:rPr>
              <a:t>네비게이션바에서는</a:t>
            </a:r>
            <a:r>
              <a:rPr lang="ko-KR" altLang="en-US" sz="1400" dirty="0" smtClean="0">
                <a:solidFill>
                  <a:srgbClr val="7030A0"/>
                </a:solidFill>
              </a:rPr>
              <a:t> 메뉴들을 정렬</a:t>
            </a:r>
            <a:endParaRPr lang="en-US" altLang="ko-KR" sz="1400" dirty="0" smtClean="0">
              <a:solidFill>
                <a:srgbClr val="7030A0"/>
              </a:solidFill>
            </a:endParaRPr>
          </a:p>
          <a:p>
            <a:r>
              <a:rPr lang="en-US" altLang="ko-KR" sz="1400" dirty="0" smtClean="0">
                <a:solidFill>
                  <a:srgbClr val="7030A0"/>
                </a:solidFill>
              </a:rPr>
              <a:t>-&gt;.</a:t>
            </a:r>
            <a:r>
              <a:rPr lang="en-US" altLang="ko-KR" sz="1400" dirty="0" err="1" smtClean="0">
                <a:solidFill>
                  <a:srgbClr val="7030A0"/>
                </a:solidFill>
              </a:rPr>
              <a:t>navbar</a:t>
            </a:r>
            <a:r>
              <a:rPr lang="en-US" altLang="ko-KR" sz="1400" dirty="0" smtClean="0">
                <a:solidFill>
                  <a:srgbClr val="7030A0"/>
                </a:solidFill>
              </a:rPr>
              <a:t>-</a:t>
            </a:r>
            <a:r>
              <a:rPr lang="en-US" altLang="ko-KR" sz="1400" dirty="0" err="1" smtClean="0">
                <a:solidFill>
                  <a:srgbClr val="7030A0"/>
                </a:solidFill>
              </a:rPr>
              <a:t>right,.navbar</a:t>
            </a:r>
            <a:r>
              <a:rPr lang="en-US" altLang="ko-KR" sz="1400" dirty="0" smtClean="0">
                <a:solidFill>
                  <a:srgbClr val="7030A0"/>
                </a:solidFill>
              </a:rPr>
              <a:t>-left</a:t>
            </a:r>
            <a:r>
              <a:rPr lang="ko-KR" altLang="en-US" sz="1400" dirty="0" smtClean="0">
                <a:solidFill>
                  <a:srgbClr val="7030A0"/>
                </a:solidFill>
              </a:rPr>
              <a:t>를 사용해야 한다</a:t>
            </a:r>
            <a:r>
              <a:rPr lang="en-US" altLang="ko-KR" sz="1400" dirty="0" smtClean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sz="1400" dirty="0" smtClean="0">
                <a:solidFill>
                  <a:srgbClr val="7030A0"/>
                </a:solidFill>
              </a:rPr>
              <a:t>.pull-right, .pull-left</a:t>
            </a:r>
            <a:r>
              <a:rPr lang="ko-KR" altLang="en-US" sz="1400" dirty="0" smtClean="0">
                <a:solidFill>
                  <a:srgbClr val="7030A0"/>
                </a:solidFill>
              </a:rPr>
              <a:t>사용하면 </a:t>
            </a:r>
            <a:r>
              <a:rPr lang="ko-KR" altLang="en-US" sz="1400" dirty="0" err="1" smtClean="0">
                <a:solidFill>
                  <a:srgbClr val="7030A0"/>
                </a:solidFill>
              </a:rPr>
              <a:t>안된다</a:t>
            </a:r>
            <a:r>
              <a:rPr lang="en-US" altLang="ko-KR" sz="1400" dirty="0" smtClean="0">
                <a:solidFill>
                  <a:srgbClr val="7030A0"/>
                </a:solidFill>
              </a:rPr>
              <a:t>.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 rot="19919021">
            <a:off x="4214810" y="1928802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700" dirty="0" smtClean="0"/>
              <a:t>버튼과 이미지</a:t>
            </a:r>
            <a:r>
              <a:rPr lang="en-US" altLang="ko-KR" sz="2700" dirty="0" smtClean="0"/>
              <a:t>,</a:t>
            </a:r>
            <a:r>
              <a:rPr lang="ko-KR" altLang="en-US" sz="2700" dirty="0" err="1" smtClean="0"/>
              <a:t>헬퍼</a:t>
            </a:r>
            <a:r>
              <a:rPr lang="ko-KR" altLang="en-US" sz="2700" dirty="0" smtClean="0"/>
              <a:t> 클래스</a:t>
            </a:r>
            <a:r>
              <a:rPr lang="en-US" altLang="ko-KR" sz="2700" dirty="0" smtClean="0"/>
              <a:t>(7)-</a:t>
            </a:r>
            <a:r>
              <a:rPr lang="ko-KR" altLang="en-US" sz="2700" dirty="0" smtClean="0"/>
              <a:t>실행 결과</a:t>
            </a:r>
            <a:r>
              <a:rPr lang="en-US" altLang="ko-KR" sz="2700" b="1" dirty="0" smtClean="0">
                <a:solidFill>
                  <a:srgbClr val="FF0000"/>
                </a:solidFill>
              </a:rPr>
              <a:t/>
            </a:r>
            <a:br>
              <a:rPr lang="en-US" altLang="ko-KR" sz="2700" b="1" dirty="0" smtClean="0">
                <a:solidFill>
                  <a:srgbClr val="FF0000"/>
                </a:solidFill>
              </a:rPr>
            </a:br>
            <a:r>
              <a:rPr lang="en-US" altLang="ko-KR" sz="2700" b="1" dirty="0" smtClean="0">
                <a:solidFill>
                  <a:srgbClr val="FF0000"/>
                </a:solidFill>
              </a:rPr>
              <a:t>(class=“</a:t>
            </a:r>
            <a:r>
              <a:rPr lang="en-US" altLang="ko-KR" sz="2700" b="1" dirty="0" err="1" smtClean="0">
                <a:solidFill>
                  <a:srgbClr val="FF0000"/>
                </a:solidFill>
              </a:rPr>
              <a:t>clearfix”,show,hide,text</a:t>
            </a:r>
            <a:r>
              <a:rPr lang="en-US" altLang="ko-KR" sz="2700" b="1" dirty="0" smtClean="0">
                <a:solidFill>
                  <a:srgbClr val="FF0000"/>
                </a:solidFill>
              </a:rPr>
              <a:t>-hide-logo)</a:t>
            </a:r>
            <a:endParaRPr lang="ko-KR" altLang="en-US" sz="2700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571612"/>
            <a:ext cx="7981950" cy="486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" y="976313"/>
            <a:ext cx="9086850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기본적인 </a:t>
            </a:r>
            <a:r>
              <a:rPr lang="ko-KR" altLang="en-US" sz="2400" dirty="0" err="1" smtClean="0"/>
              <a:t>반응형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웹페이지</a:t>
            </a:r>
            <a:r>
              <a:rPr lang="ko-KR" altLang="en-US" sz="2400" dirty="0" smtClean="0"/>
              <a:t> </a:t>
            </a:r>
            <a:endParaRPr lang="ko-KR" altLang="en-US" sz="2400" dirty="0"/>
          </a:p>
        </p:txBody>
      </p:sp>
      <p:sp>
        <p:nvSpPr>
          <p:cNvPr id="5" name="아래쪽 화살표 4"/>
          <p:cNvSpPr/>
          <p:nvPr/>
        </p:nvSpPr>
        <p:spPr>
          <a:xfrm rot="2844857">
            <a:off x="3457605" y="2348196"/>
            <a:ext cx="357190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2786058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부트스트랩의 </a:t>
            </a:r>
            <a:r>
              <a:rPr lang="en-US" altLang="ko-KR" sz="3600" dirty="0" smtClean="0"/>
              <a:t>CSS </a:t>
            </a:r>
            <a:r>
              <a:rPr lang="ko-KR" altLang="en-US" sz="3600" dirty="0" smtClean="0"/>
              <a:t>기반 컴포넌트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1.</a:t>
            </a:r>
            <a:r>
              <a:rPr lang="ko-KR" altLang="en-US" sz="2400" dirty="0" smtClean="0"/>
              <a:t>특수문자 전용글꼴 처리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Glyphicons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329642" cy="304324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ko-KR" sz="2000" dirty="0" smtClean="0"/>
              <a:t>1.Glyphicons-halflings-regular</a:t>
            </a:r>
            <a:r>
              <a:rPr lang="ko-KR" altLang="en-US" sz="2000" dirty="0" smtClean="0"/>
              <a:t> 특수문자로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아이콘 처리</a:t>
            </a:r>
            <a:endParaRPr lang="en-US" altLang="ko-KR" sz="2000" dirty="0" smtClean="0"/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2.</a:t>
            </a:r>
            <a:r>
              <a:rPr lang="ko-KR" altLang="en-US" sz="2000" dirty="0" smtClean="0"/>
              <a:t>해당 특수문자는 약 </a:t>
            </a:r>
            <a:r>
              <a:rPr lang="en-US" altLang="ko-KR" sz="2000" dirty="0" smtClean="0"/>
              <a:t>180</a:t>
            </a:r>
            <a:r>
              <a:rPr lang="ko-KR" altLang="en-US" sz="2000" dirty="0" smtClean="0"/>
              <a:t>개의 아이콘이 포함</a:t>
            </a:r>
            <a:endParaRPr lang="en-US" altLang="ko-KR" sz="2000" dirty="0" smtClean="0"/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3.</a:t>
            </a:r>
            <a:r>
              <a:rPr lang="ko-KR" altLang="en-US" sz="2000" dirty="0" smtClean="0"/>
              <a:t>사용법</a:t>
            </a:r>
            <a:r>
              <a:rPr lang="en-US" altLang="ko-KR" sz="2000" dirty="0" smtClean="0"/>
              <a:t>-&gt;</a:t>
            </a:r>
            <a:r>
              <a:rPr lang="ko-KR" altLang="en-US" sz="2000" dirty="0" smtClean="0"/>
              <a:t>원하는 아이콘이 있을 경우 </a:t>
            </a:r>
            <a:r>
              <a:rPr lang="en-US" altLang="ko-KR" sz="2000" dirty="0" smtClean="0"/>
              <a:t>&lt;span&gt;&lt;/span&gt;</a:t>
            </a:r>
            <a:r>
              <a:rPr lang="ko-KR" altLang="en-US" sz="2000" dirty="0" smtClean="0"/>
              <a:t>태그를 이용해</a:t>
            </a: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  </a:t>
            </a:r>
            <a:r>
              <a:rPr lang="ko-KR" altLang="en-US" sz="2000" dirty="0" smtClean="0"/>
              <a:t>적용해 준다</a:t>
            </a:r>
            <a:r>
              <a:rPr lang="en-US" altLang="ko-KR" sz="2000" dirty="0" smtClean="0"/>
              <a:t>.</a:t>
            </a:r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r>
              <a:rPr lang="en-US" altLang="ko-KR" sz="2000" dirty="0" smtClean="0"/>
              <a:t>4.</a:t>
            </a:r>
            <a:r>
              <a:rPr lang="ko-KR" altLang="en-US" sz="2000" dirty="0" smtClean="0"/>
              <a:t>적용 예</a:t>
            </a:r>
            <a:r>
              <a:rPr lang="en-US" altLang="ko-KR" sz="2000" dirty="0" smtClean="0"/>
              <a:t>) </a:t>
            </a:r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endParaRPr lang="ko-KR" alt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794" y="4286256"/>
            <a:ext cx="541972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9058" y="5072074"/>
            <a:ext cx="6572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특수문자 전용글꼴 처리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Glyphicons</a:t>
            </a:r>
            <a:r>
              <a:rPr lang="en-US" altLang="ko-KR" sz="2400" dirty="0" smtClean="0"/>
              <a:t>)</a:t>
            </a:r>
            <a:br>
              <a:rPr lang="en-US" altLang="ko-KR" sz="2400" dirty="0" smtClean="0"/>
            </a:b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glyphicons-sampl.html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작성</a:t>
            </a:r>
            <a:endParaRPr lang="ko-KR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357298"/>
            <a:ext cx="8658225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4500570"/>
            <a:ext cx="7215238" cy="1894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 rot="8054738">
            <a:off x="3286116" y="4000504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1219534">
            <a:off x="5184236" y="5398559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특수문자 전용글꼴 처리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Glyphicons</a:t>
            </a:r>
            <a:r>
              <a:rPr lang="en-US" altLang="ko-KR" sz="2400" dirty="0" smtClean="0"/>
              <a:t>)(2)</a:t>
            </a:r>
            <a:endParaRPr lang="ko-KR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785926"/>
            <a:ext cx="664845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48" y="2000240"/>
            <a:ext cx="4291036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 rot="19394946">
            <a:off x="2986017" y="2414520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71802" y="21431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툴바적용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 rot="19678740">
            <a:off x="5697590" y="2982953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15074" y="2714620"/>
            <a:ext cx="2611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버튼사이의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문자열을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Glyphicons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설정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(span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6715140" y="335756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143768" y="328612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왼쪽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6929454" y="4000504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358082" y="392906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가운데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6929454" y="4714884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358082" y="464344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오른쪽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6929454" y="5357826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358082" y="5286388"/>
            <a:ext cx="712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justify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3500430" y="2786058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929058" y="2786058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버튼그룹적용 클래스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특수문자 전용글꼴 처리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Glyphicons</a:t>
            </a:r>
            <a:r>
              <a:rPr lang="en-US" altLang="ko-KR" sz="2400" dirty="0" smtClean="0"/>
              <a:t>)(3)</a:t>
            </a:r>
            <a:endParaRPr lang="ko-KR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571744"/>
            <a:ext cx="75057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504" y="1357298"/>
            <a:ext cx="2857520" cy="1133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6215074" y="2786058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643702" y="278605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큰버튼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6286512" y="3429000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715140" y="342900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기본버튼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6286512" y="4071942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715140" y="4071942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작은 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6286512" y="4714884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715140" y="4714884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아주 작은 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5715008" y="535782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215074" y="5286388"/>
            <a:ext cx="19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span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태그사이에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설정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특수문자 전용글꼴 처리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Glyphicons</a:t>
            </a:r>
            <a:r>
              <a:rPr lang="en-US" altLang="ko-KR" sz="2400" dirty="0" smtClean="0"/>
              <a:t>)(4)-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색깔 적용 가능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3" y="2545674"/>
            <a:ext cx="6000791" cy="431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5074" y="2000240"/>
            <a:ext cx="2643174" cy="1162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5929322" y="3357562"/>
            <a:ext cx="214314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86512" y="3357562"/>
            <a:ext cx="2027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색깔이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red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인 기본버튼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6000760" y="4000504"/>
            <a:ext cx="214314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57950" y="4000504"/>
            <a:ext cx="211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색깔이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blue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인 기본버튼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6072198" y="5000636"/>
            <a:ext cx="214314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429388" y="5000636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버튼이 큰 유로이미지 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6072198" y="5572140"/>
            <a:ext cx="214314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429388" y="5572140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정보제공 이미지 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6143636" y="6215082"/>
            <a:ext cx="214314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500826" y="6215082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비디오 이미지 버튼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2.</a:t>
            </a:r>
            <a:r>
              <a:rPr lang="ko-KR" altLang="en-US" sz="2400" dirty="0" err="1" smtClean="0"/>
              <a:t>드롭</a:t>
            </a:r>
            <a:r>
              <a:rPr lang="ko-KR" altLang="en-US" sz="2400" dirty="0" smtClean="0"/>
              <a:t> 다운</a:t>
            </a:r>
            <a:r>
              <a:rPr lang="en-US" altLang="ko-KR" sz="2400" dirty="0" smtClean="0"/>
              <a:t> (</a:t>
            </a:r>
            <a:r>
              <a:rPr lang="en-US" altLang="ko-KR" sz="2400" dirty="0" smtClean="0">
                <a:solidFill>
                  <a:srgbClr val="FF0000"/>
                </a:solidFill>
              </a:rPr>
              <a:t>dropdown.html </a:t>
            </a:r>
            <a:r>
              <a:rPr lang="ko-KR" altLang="en-US" sz="2400" dirty="0" smtClean="0">
                <a:solidFill>
                  <a:srgbClr val="FF0000"/>
                </a:solidFill>
              </a:rPr>
              <a:t>작성</a:t>
            </a:r>
            <a:r>
              <a:rPr lang="en-US" altLang="ko-KR" sz="2400" dirty="0" smtClean="0"/>
              <a:t>)(1)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96" y="1571613"/>
            <a:ext cx="8229600" cy="1643073"/>
          </a:xfrm>
        </p:spPr>
        <p:txBody>
          <a:bodyPr>
            <a:normAutofit/>
          </a:bodyPr>
          <a:lstStyle/>
          <a:p>
            <a:r>
              <a:rPr lang="en-US" altLang="ko-KR" sz="1700" b="1" dirty="0" smtClean="0">
                <a:solidFill>
                  <a:srgbClr val="002060"/>
                </a:solidFill>
                <a:latin typeface="+mj-lt"/>
              </a:rPr>
              <a:t>1.</a:t>
            </a:r>
            <a:r>
              <a:rPr lang="ko-KR" altLang="en-US" sz="1700" b="1" dirty="0" smtClean="0">
                <a:solidFill>
                  <a:srgbClr val="002060"/>
                </a:solidFill>
                <a:latin typeface="+mj-lt"/>
              </a:rPr>
              <a:t>메뉴를 </a:t>
            </a:r>
            <a:r>
              <a:rPr lang="ko-KR" altLang="en-US" sz="1800" b="1" dirty="0" err="1" smtClean="0">
                <a:solidFill>
                  <a:srgbClr val="002060"/>
                </a:solidFill>
                <a:latin typeface="+mj-lt"/>
              </a:rPr>
              <a:t>눌렀을때</a:t>
            </a:r>
            <a:r>
              <a:rPr lang="ko-KR" altLang="en-US" sz="1700" b="1" dirty="0" smtClean="0">
                <a:solidFill>
                  <a:srgbClr val="002060"/>
                </a:solidFill>
                <a:latin typeface="+mj-lt"/>
              </a:rPr>
              <a:t> 하단으로 펼쳐지는 것</a:t>
            </a:r>
            <a:endParaRPr lang="en-US" altLang="ko-KR" sz="1700" b="1" dirty="0" smtClean="0">
              <a:solidFill>
                <a:srgbClr val="002060"/>
              </a:solidFill>
              <a:latin typeface="+mj-lt"/>
            </a:endParaRPr>
          </a:p>
          <a:p>
            <a:r>
              <a:rPr lang="en-US" altLang="ko-KR" sz="1700" b="1" dirty="0" smtClean="0">
                <a:solidFill>
                  <a:srgbClr val="002060"/>
                </a:solidFill>
                <a:latin typeface="+mj-lt"/>
              </a:rPr>
              <a:t>2.</a:t>
            </a:r>
            <a:r>
              <a:rPr lang="ko-KR" altLang="en-US" sz="1700" b="1" dirty="0" smtClean="0">
                <a:solidFill>
                  <a:srgbClr val="002060"/>
                </a:solidFill>
                <a:latin typeface="+mj-lt"/>
              </a:rPr>
              <a:t>단독으로 사용할 </a:t>
            </a:r>
            <a:r>
              <a:rPr lang="ko-KR" altLang="en-US" sz="1700" b="1" dirty="0" err="1" smtClean="0">
                <a:solidFill>
                  <a:srgbClr val="002060"/>
                </a:solidFill>
                <a:latin typeface="+mj-lt"/>
              </a:rPr>
              <a:t>수없고</a:t>
            </a:r>
            <a:r>
              <a:rPr lang="ko-KR" altLang="en-US" sz="1700" b="1" dirty="0" smtClean="0">
                <a:solidFill>
                  <a:srgbClr val="002060"/>
                </a:solidFill>
                <a:latin typeface="+mj-lt"/>
              </a:rPr>
              <a:t> 부트스트랩에 포함된 자바스크립트와 </a:t>
            </a:r>
            <a:r>
              <a:rPr lang="en-US" altLang="ko-KR" sz="1700" b="1" dirty="0" err="1" smtClean="0">
                <a:solidFill>
                  <a:srgbClr val="002060"/>
                </a:solidFill>
                <a:latin typeface="+mj-lt"/>
              </a:rPr>
              <a:t>jQuery</a:t>
            </a:r>
            <a:r>
              <a:rPr lang="ko-KR" altLang="en-US" sz="1700" b="1" dirty="0" smtClean="0">
                <a:solidFill>
                  <a:srgbClr val="002060"/>
                </a:solidFill>
                <a:latin typeface="+mj-lt"/>
              </a:rPr>
              <a:t>를 같이 사용</a:t>
            </a:r>
            <a:r>
              <a:rPr lang="en-US" altLang="ko-KR" sz="1700" b="1" dirty="0" smtClean="0">
                <a:solidFill>
                  <a:srgbClr val="002060"/>
                </a:solidFill>
                <a:latin typeface="+mj-lt"/>
              </a:rPr>
              <a:t> </a:t>
            </a:r>
            <a:r>
              <a:rPr lang="ko-KR" altLang="en-US" sz="1700" b="1" dirty="0" smtClean="0">
                <a:solidFill>
                  <a:srgbClr val="002060"/>
                </a:solidFill>
                <a:latin typeface="+mj-lt"/>
              </a:rPr>
              <a:t>해야 한다</a:t>
            </a:r>
            <a:r>
              <a:rPr lang="en-US" altLang="ko-KR" sz="1700" b="1" dirty="0" smtClean="0">
                <a:solidFill>
                  <a:srgbClr val="002060"/>
                </a:solidFill>
                <a:latin typeface="+mj-lt"/>
              </a:rPr>
              <a:t>.</a:t>
            </a:r>
          </a:p>
          <a:p>
            <a:r>
              <a:rPr lang="en-US" altLang="ko-KR" sz="1700" b="1" dirty="0" smtClean="0">
                <a:solidFill>
                  <a:srgbClr val="002060"/>
                </a:solidFill>
                <a:latin typeface="+mj-lt"/>
              </a:rPr>
              <a:t>3.</a:t>
            </a:r>
            <a:r>
              <a:rPr lang="ko-KR" altLang="en-US" sz="1700" b="1" dirty="0" smtClean="0">
                <a:solidFill>
                  <a:srgbClr val="002060"/>
                </a:solidFill>
                <a:latin typeface="+mj-lt"/>
              </a:rPr>
              <a:t>일반적으로 </a:t>
            </a:r>
            <a:r>
              <a:rPr lang="ko-KR" altLang="en-US" sz="1700" b="1" dirty="0" err="1" smtClean="0">
                <a:solidFill>
                  <a:srgbClr val="002060"/>
                </a:solidFill>
                <a:latin typeface="+mj-lt"/>
              </a:rPr>
              <a:t>드롭다운</a:t>
            </a:r>
            <a:r>
              <a:rPr lang="ko-KR" altLang="en-US" sz="1700" b="1" dirty="0" smtClean="0">
                <a:solidFill>
                  <a:srgbClr val="002060"/>
                </a:solidFill>
                <a:latin typeface="+mj-lt"/>
              </a:rPr>
              <a:t> 부분은 </a:t>
            </a:r>
            <a:r>
              <a:rPr lang="en-US" altLang="ko-KR" sz="1700" b="1" dirty="0" err="1" smtClean="0">
                <a:solidFill>
                  <a:srgbClr val="002060"/>
                </a:solidFill>
                <a:latin typeface="+mj-lt"/>
              </a:rPr>
              <a:t>ul</a:t>
            </a:r>
            <a:r>
              <a:rPr lang="ko-KR" altLang="en-US" sz="1700" b="1" dirty="0" smtClean="0">
                <a:solidFill>
                  <a:srgbClr val="002060"/>
                </a:solidFill>
                <a:latin typeface="+mj-lt"/>
              </a:rPr>
              <a:t>과 </a:t>
            </a:r>
            <a:r>
              <a:rPr lang="en-US" altLang="ko-KR" sz="1700" b="1" dirty="0" err="1" smtClean="0">
                <a:solidFill>
                  <a:srgbClr val="002060"/>
                </a:solidFill>
                <a:latin typeface="+mj-lt"/>
              </a:rPr>
              <a:t>li</a:t>
            </a:r>
            <a:r>
              <a:rPr lang="ko-KR" altLang="en-US" sz="1700" b="1" dirty="0" smtClean="0">
                <a:solidFill>
                  <a:srgbClr val="002060"/>
                </a:solidFill>
                <a:latin typeface="+mj-lt"/>
              </a:rPr>
              <a:t>로 구성된 리스트 태그에 적용된다</a:t>
            </a:r>
            <a:r>
              <a:rPr lang="en-US" altLang="ko-KR" sz="17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en-US" altLang="ko-KR" sz="1700" b="1" dirty="0" smtClean="0">
                <a:solidFill>
                  <a:srgbClr val="002060"/>
                </a:solidFill>
              </a:rPr>
              <a:t>4.</a:t>
            </a:r>
            <a:r>
              <a:rPr lang="ko-KR" altLang="en-US" sz="1700" b="1" dirty="0" smtClean="0">
                <a:solidFill>
                  <a:srgbClr val="002060"/>
                </a:solidFill>
              </a:rPr>
              <a:t>아래와 같이 </a:t>
            </a:r>
            <a:r>
              <a:rPr lang="en-US" altLang="ko-KR" sz="1700" b="1" dirty="0" err="1" smtClean="0">
                <a:solidFill>
                  <a:srgbClr val="002060"/>
                </a:solidFill>
              </a:rPr>
              <a:t>jquery</a:t>
            </a:r>
            <a:r>
              <a:rPr lang="ko-KR" altLang="en-US" sz="1700" b="1" dirty="0" smtClean="0">
                <a:solidFill>
                  <a:srgbClr val="002060"/>
                </a:solidFill>
              </a:rPr>
              <a:t>에 관련된 파일을 불러와야 제대로 작동이 된다</a:t>
            </a:r>
            <a:r>
              <a:rPr lang="en-US" altLang="ko-KR" sz="1700" b="1" dirty="0" smtClean="0">
                <a:solidFill>
                  <a:srgbClr val="002060"/>
                </a:solidFill>
              </a:rPr>
              <a:t>.</a:t>
            </a:r>
            <a:endParaRPr lang="ko-KR" altLang="en-US" sz="1700" b="1" dirty="0" smtClean="0">
              <a:solidFill>
                <a:srgbClr val="002060"/>
              </a:solidFill>
            </a:endParaRPr>
          </a:p>
          <a:p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3429000"/>
            <a:ext cx="8072462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아래쪽 화살표 6"/>
          <p:cNvSpPr/>
          <p:nvPr/>
        </p:nvSpPr>
        <p:spPr>
          <a:xfrm rot="2443070">
            <a:off x="7891929" y="5399151"/>
            <a:ext cx="285752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드롭</a:t>
            </a:r>
            <a:r>
              <a:rPr lang="ko-KR" altLang="en-US" sz="2400" dirty="0" smtClean="0"/>
              <a:t> 다운</a:t>
            </a:r>
            <a:r>
              <a:rPr lang="en-US" altLang="ko-KR" sz="2400" dirty="0" smtClean="0"/>
              <a:t>(dropdown.html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)(2)</a:t>
            </a:r>
            <a:endParaRPr lang="ko-KR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285992"/>
            <a:ext cx="8001056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9488" y="1571612"/>
            <a:ext cx="1714512" cy="1121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 rot="5400000">
            <a:off x="8179619" y="2678901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62839" y="3000372"/>
            <a:ext cx="1681161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오른쪽 화살표 8"/>
          <p:cNvSpPr/>
          <p:nvPr/>
        </p:nvSpPr>
        <p:spPr>
          <a:xfrm>
            <a:off x="4572000" y="478632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72066" y="471488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분리선 생성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00364" y="2357430"/>
            <a:ext cx="2531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ul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class=“dropdown-menu”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4071934" y="2786058"/>
            <a:ext cx="214314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714612" y="3071810"/>
            <a:ext cx="4597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html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태그내의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data-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toggel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=“dropdown”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있어야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작동이 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.(a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태그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, 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버튼태그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,input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태그에도 적용가능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4000496" y="5643578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500562" y="5286388"/>
            <a:ext cx="4410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tabindex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-&gt;tab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키로 이동하는 경우와 연관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-1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값이 적용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=&gt;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드롭다운메뉴의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서브메뉴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-1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값이 적용 안되면 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드롭다운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메뉴가 펼쳐짐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Tab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키로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이동후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드롭메뉴선택후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enter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치면 펼쳐진다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드롭</a:t>
            </a:r>
            <a:r>
              <a:rPr lang="ko-KR" altLang="en-US" sz="2400" dirty="0" smtClean="0"/>
              <a:t> 다운</a:t>
            </a:r>
            <a:r>
              <a:rPr lang="en-US" altLang="ko-KR" sz="2400" dirty="0" smtClean="0"/>
              <a:t>(dropdown.html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)(3)</a:t>
            </a:r>
            <a:br>
              <a:rPr lang="en-US" altLang="ko-KR" sz="2400" dirty="0" smtClean="0"/>
            </a:br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ul</a:t>
            </a:r>
            <a:r>
              <a:rPr lang="en-US" altLang="ko-KR" sz="2400" dirty="0" smtClean="0"/>
              <a:t> class=“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dropdown-menu pull-right</a:t>
            </a:r>
            <a:r>
              <a:rPr lang="en-US" altLang="ko-KR" sz="2400" dirty="0" smtClean="0"/>
              <a:t>” role=“menu”&gt;</a:t>
            </a:r>
            <a:endParaRPr lang="ko-KR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714488"/>
            <a:ext cx="7643834" cy="45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3571876"/>
            <a:ext cx="2657478" cy="857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72330" y="3714752"/>
            <a:ext cx="1871195" cy="1200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>
            <a:off x="6643702" y="4071942"/>
            <a:ext cx="428628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 rot="19394629">
            <a:off x="5857884" y="1428736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57950" y="1714488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서브메뉴가 오른쪽에 정렬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400" dirty="0" err="1" smtClean="0"/>
              <a:t>드롭</a:t>
            </a:r>
            <a:r>
              <a:rPr lang="ko-KR" altLang="en-US" sz="2400" dirty="0" smtClean="0"/>
              <a:t> 다운</a:t>
            </a:r>
            <a:r>
              <a:rPr lang="en-US" altLang="ko-KR" sz="2400" dirty="0" smtClean="0"/>
              <a:t>(dropdown.html 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)(4)</a:t>
            </a:r>
            <a:br>
              <a:rPr lang="en-US" altLang="ko-KR" sz="2400" dirty="0" smtClean="0"/>
            </a:br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li</a:t>
            </a:r>
            <a:r>
              <a:rPr lang="en-US" altLang="ko-KR" sz="2400" dirty="0" smtClean="0"/>
              <a:t> role=“presentation”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class=“dropdown-header</a:t>
            </a:r>
            <a:r>
              <a:rPr lang="en-US" altLang="ko-KR" sz="2400" dirty="0" smtClean="0"/>
              <a:t>&gt;</a:t>
            </a:r>
            <a:r>
              <a:rPr lang="ko-KR" altLang="en-US" sz="2400" dirty="0" smtClean="0"/>
              <a:t>헤더</a:t>
            </a:r>
            <a:r>
              <a:rPr lang="en-US" altLang="ko-KR" sz="2400" dirty="0" smtClean="0"/>
              <a:t>&lt;/</a:t>
            </a:r>
            <a:r>
              <a:rPr lang="en-US" altLang="ko-KR" sz="2400" dirty="0" err="1" smtClean="0"/>
              <a:t>li</a:t>
            </a:r>
            <a:r>
              <a:rPr lang="en-US" altLang="ko-KR" sz="2400" dirty="0" smtClean="0"/>
              <a:t>&gt;</a:t>
            </a:r>
            <a:endParaRPr lang="ko-KR" alt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857364"/>
            <a:ext cx="8376758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9916" y="2571744"/>
            <a:ext cx="1924084" cy="1608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644" y="5429263"/>
            <a:ext cx="1643074" cy="134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오른쪽 화살표 6"/>
          <p:cNvSpPr/>
          <p:nvPr/>
        </p:nvSpPr>
        <p:spPr>
          <a:xfrm rot="18874091">
            <a:off x="4034224" y="1998631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429124" y="1500174"/>
            <a:ext cx="45305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드롭다운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메뉴를 버튼으로 연결한 경우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li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class=“dropdown-header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적용해서 헤더설정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헤더가 적용이 되는 부분에는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a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 제거해줘야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9" name="아래쪽 화살표 8"/>
          <p:cNvSpPr/>
          <p:nvPr/>
        </p:nvSpPr>
        <p:spPr>
          <a:xfrm rot="18723494">
            <a:off x="3750077" y="5612657"/>
            <a:ext cx="428628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14810" y="5786454"/>
            <a:ext cx="2471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li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태그내에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class=“disabled”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적용시켜서 메뉴불활성화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기본적인 </a:t>
            </a:r>
            <a:r>
              <a:rPr lang="ko-KR" altLang="en-US" sz="2400" dirty="0" err="1" smtClean="0"/>
              <a:t>반응형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웹페이지</a:t>
            </a:r>
            <a:r>
              <a:rPr lang="ko-KR" altLang="en-US" sz="2400" dirty="0" smtClean="0"/>
              <a:t> 확인 </a:t>
            </a:r>
            <a:endParaRPr lang="ko-KR" alt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785926"/>
            <a:ext cx="5429256" cy="241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5074" y="2071678"/>
            <a:ext cx="2441892" cy="429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5643570" y="3500438"/>
            <a:ext cx="500066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3.</a:t>
            </a:r>
            <a:r>
              <a:rPr lang="ko-KR" altLang="en-US" sz="2400" dirty="0" smtClean="0"/>
              <a:t>버튼그룹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buttongrp.html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작성</a:t>
            </a:r>
            <a:r>
              <a:rPr lang="en-US" altLang="ko-KR" sz="2400" dirty="0" smtClean="0"/>
              <a:t>)</a:t>
            </a:r>
            <a:br>
              <a:rPr lang="en-US" altLang="ko-KR" sz="2400" dirty="0" smtClean="0"/>
            </a:br>
            <a:r>
              <a:rPr lang="en-US" altLang="ko-KR" sz="2400" dirty="0" smtClean="0"/>
              <a:t>(div class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-group” , 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-toolbar”)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14488"/>
            <a:ext cx="6810375" cy="4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702" y="3000372"/>
            <a:ext cx="2357454" cy="2509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3714744" y="3071810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143372" y="3000372"/>
            <a:ext cx="2392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-group(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버튼 그룹 설정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3643306" y="4643446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71934" y="4572008"/>
            <a:ext cx="3636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-toolbar(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버튼 그룹을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툴바형태로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변환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버튼그룹</a:t>
            </a:r>
            <a:r>
              <a:rPr lang="en-US" altLang="ko-KR" sz="2400" dirty="0" smtClean="0"/>
              <a:t>(2)-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버튼그룹을 이용한 버튼의 일괄크기 지정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/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r>
              <a:rPr lang="en-US" altLang="ko-KR" sz="2400" b="1" dirty="0" smtClean="0">
                <a:solidFill>
                  <a:srgbClr val="FF0000"/>
                </a:solidFill>
              </a:rPr>
              <a:t>(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-group-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lg,btn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-group-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sm,btn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-group-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xs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323880"/>
            <a:ext cx="5929322" cy="428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0496" y="1857364"/>
            <a:ext cx="4772011" cy="865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5929322" y="2786058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57950" y="2786058"/>
            <a:ext cx="24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큰 버튼 그룹을 만드는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857884" y="4000504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286512" y="4000504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기본 버튼 그룹을 만드는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5929322" y="4857760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57950" y="4857760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작은 버튼그룹을 만드는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5929322" y="5786454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357950" y="5786454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아주 작은 버튼그룹을 만드는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버튼그룹</a:t>
            </a:r>
            <a:r>
              <a:rPr lang="en-US" altLang="ko-KR" sz="2400" dirty="0" smtClean="0"/>
              <a:t>(3)-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버튼그룹을 이용한 중첩하는 경우</a:t>
            </a:r>
            <a:endParaRPr lang="ko-KR" alt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357298"/>
            <a:ext cx="8210575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아래쪽 화살표 4"/>
          <p:cNvSpPr/>
          <p:nvPr/>
        </p:nvSpPr>
        <p:spPr>
          <a:xfrm>
            <a:off x="7000892" y="3143248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43636" y="3429000"/>
            <a:ext cx="2347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버튼에 메뉴가 연결되어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있다는 화살표 표시가 나옴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74" y="5643578"/>
            <a:ext cx="22479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6446" y="5500702"/>
            <a:ext cx="2500330" cy="1112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72132" y="4286256"/>
            <a:ext cx="215265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아래쪽 화살표 9"/>
          <p:cNvSpPr/>
          <p:nvPr/>
        </p:nvSpPr>
        <p:spPr>
          <a:xfrm>
            <a:off x="6858016" y="5214950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034" y="4786322"/>
            <a:ext cx="4000528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오른쪽 화살표 11"/>
          <p:cNvSpPr/>
          <p:nvPr/>
        </p:nvSpPr>
        <p:spPr>
          <a:xfrm>
            <a:off x="4786314" y="6000768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16200000">
            <a:off x="5000628" y="4786322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286380" y="2571744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15008" y="2357430"/>
            <a:ext cx="313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data-toggle=“dropdown”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 없으면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서브메뉴가 나오지를 않음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 rot="6230879">
            <a:off x="1574478" y="5493989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00034" y="5857892"/>
            <a:ext cx="491993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class=“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-default”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뒤에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dropdown-toggle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클래스가 없으면 버튼의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둥근모서리가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설정이 되지 않는다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58148" y="4572008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둥근모서리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설정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X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14744" y="3143248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둥근모서리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설정가능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버튼그룹</a:t>
            </a:r>
            <a:r>
              <a:rPr lang="en-US" altLang="ko-KR" sz="2400" dirty="0" smtClean="0"/>
              <a:t>(4)-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버튼그룹의 수직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양쪽 정렬하기</a:t>
            </a:r>
            <a:endParaRPr lang="ko-KR" altLang="en-US" sz="2400" dirty="0"/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1285860"/>
            <a:ext cx="8366448" cy="4010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5214950"/>
            <a:ext cx="4572032" cy="14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오른쪽 화살표 12"/>
          <p:cNvSpPr/>
          <p:nvPr/>
        </p:nvSpPr>
        <p:spPr>
          <a:xfrm>
            <a:off x="3714744" y="1500174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143372" y="1428736"/>
            <a:ext cx="4210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-group-vertical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주면 버튼이 수직정렬이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3857620" y="4143380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286248" y="4071942"/>
            <a:ext cx="4052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a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태그 즉 링크태그에 한해서만 양쪽정렬이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929190" y="5643578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57818" y="5572140"/>
            <a:ext cx="3209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일반버튼의 경우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grpup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-justified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클래스 줘도 양쪽정렬이 되지 않는다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4.</a:t>
            </a:r>
            <a:r>
              <a:rPr lang="ko-KR" altLang="en-US" sz="2400" dirty="0" smtClean="0"/>
              <a:t>버튼 </a:t>
            </a:r>
            <a:r>
              <a:rPr lang="ko-KR" altLang="en-US" sz="2400" dirty="0" err="1" smtClean="0"/>
              <a:t>드롭</a:t>
            </a:r>
            <a:r>
              <a:rPr lang="ko-KR" altLang="en-US" sz="2400" dirty="0" smtClean="0"/>
              <a:t> 다운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buttondropdown.html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파일 작성</a:t>
            </a:r>
            <a:r>
              <a:rPr lang="en-US" altLang="ko-KR" sz="2400" dirty="0" smtClean="0"/>
              <a:t>)(1)</a:t>
            </a:r>
            <a:endParaRPr lang="ko-KR" altLang="en-US" sz="24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2143116"/>
            <a:ext cx="7986736" cy="4272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14348" y="1643050"/>
            <a:ext cx="4600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solidFill>
                  <a:srgbClr val="FF0000"/>
                </a:solidFill>
              </a:rPr>
              <a:t>드롭다운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컴포넌트와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CSS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버튼 속성을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결합한것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214422"/>
            <a:ext cx="6929459" cy="5201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 </a:t>
            </a:r>
            <a:r>
              <a:rPr lang="ko-KR" altLang="en-US" sz="2400" dirty="0" err="1" smtClean="0"/>
              <a:t>드롭</a:t>
            </a:r>
            <a:r>
              <a:rPr lang="ko-KR" altLang="en-US" sz="2400" dirty="0" smtClean="0"/>
              <a:t> 다운</a:t>
            </a:r>
            <a:r>
              <a:rPr lang="en-US" altLang="ko-KR" sz="2400" dirty="0" smtClean="0"/>
              <a:t>(2)-</a:t>
            </a:r>
            <a:r>
              <a:rPr lang="ko-KR" altLang="en-US" sz="2400" dirty="0" smtClean="0"/>
              <a:t>일반 버튼 </a:t>
            </a:r>
            <a:r>
              <a:rPr lang="ko-KR" altLang="en-US" sz="2400" dirty="0" err="1" smtClean="0"/>
              <a:t>드롭</a:t>
            </a:r>
            <a:r>
              <a:rPr lang="ko-KR" altLang="en-US" sz="2400" dirty="0" smtClean="0"/>
              <a:t> 다운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기준점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40" y="2571744"/>
            <a:ext cx="2072158" cy="1781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6858016" y="1857364"/>
            <a:ext cx="214314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86644" y="1857364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둥근모서리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설정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4810" y="5072074"/>
            <a:ext cx="5000920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아래쪽 화살표 8"/>
          <p:cNvSpPr/>
          <p:nvPr/>
        </p:nvSpPr>
        <p:spPr>
          <a:xfrm>
            <a:off x="8429652" y="4786322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143900" y="442913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세번째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7643834" y="5572140"/>
            <a:ext cx="285752" cy="2143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000892" y="5929330"/>
            <a:ext cx="1820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중간에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-primary</a:t>
            </a:r>
          </a:p>
          <a:p>
            <a:r>
              <a:rPr lang="en-US" altLang="ko-KR" sz="14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버튼의 파란색설정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)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 </a:t>
            </a:r>
            <a:r>
              <a:rPr lang="ko-KR" altLang="en-US" sz="2400" dirty="0" err="1" smtClean="0"/>
              <a:t>드롭</a:t>
            </a:r>
            <a:r>
              <a:rPr lang="ko-KR" altLang="en-US" sz="2400" dirty="0" smtClean="0"/>
              <a:t> 다운</a:t>
            </a:r>
            <a:r>
              <a:rPr lang="en-US" altLang="ko-KR" sz="2400" dirty="0" smtClean="0"/>
              <a:t>(3)-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분할된 버튼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드롭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다운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714488"/>
            <a:ext cx="7921835" cy="4652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0" y="2500306"/>
            <a:ext cx="2271720" cy="1837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>
            <a:off x="4714876" y="2500306"/>
            <a:ext cx="357190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6248" y="2928934"/>
            <a:ext cx="19255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버튼을 분리해서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일반버튼과 빨간색의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버튼을 따로 그룹지정</a:t>
            </a:r>
            <a:endParaRPr lang="en-US" altLang="ko-KR" sz="1400" b="1" dirty="0" smtClean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 rot="17974004">
            <a:off x="5012154" y="4748685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429256" y="4929198"/>
            <a:ext cx="2042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빨간색의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버튼드롭다운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 </a:t>
            </a:r>
            <a:r>
              <a:rPr lang="ko-KR" altLang="en-US" sz="2400" dirty="0" err="1" smtClean="0"/>
              <a:t>드롭</a:t>
            </a:r>
            <a:r>
              <a:rPr lang="ko-KR" altLang="en-US" sz="2400" dirty="0" smtClean="0"/>
              <a:t> 다운</a:t>
            </a:r>
            <a:r>
              <a:rPr lang="en-US" altLang="ko-KR" sz="2400" dirty="0" smtClean="0"/>
              <a:t>(4)-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버튼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드롭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다운 크기 조절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857364"/>
            <a:ext cx="7416706" cy="4481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0826" y="2500306"/>
            <a:ext cx="2104109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아래쪽 화살표 5"/>
          <p:cNvSpPr/>
          <p:nvPr/>
        </p:nvSpPr>
        <p:spPr>
          <a:xfrm>
            <a:off x="5286380" y="2643182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29124" y="2928934"/>
            <a:ext cx="221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큰버튼의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드롭다운설정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5500694" y="4786322"/>
            <a:ext cx="285752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86314" y="5143512"/>
            <a:ext cx="3286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파란색의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작은버튼의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드롭다운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설정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 rot="20497816">
            <a:off x="4891858" y="1774747"/>
            <a:ext cx="428628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57818" y="1357298"/>
            <a:ext cx="36551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분할된 버튼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드롭다운의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경우 버튼이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en-US" altLang="ko-KR" sz="1400" b="1" dirty="0" smtClean="0">
                <a:solidFill>
                  <a:srgbClr val="002060"/>
                </a:solidFill>
              </a:rPr>
              <a:t>2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개이기 때문에 두 버튼에 모든 크기를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조절하는 클래스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적용해줘야한다</a:t>
            </a:r>
            <a:r>
              <a:rPr lang="en-US" altLang="ko-KR" dirty="0" smtClean="0">
                <a:solidFill>
                  <a:srgbClr val="002060"/>
                </a:solidFill>
              </a:rPr>
              <a:t>.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버튼 </a:t>
            </a:r>
            <a:r>
              <a:rPr lang="ko-KR" altLang="en-US" sz="2400" dirty="0" err="1" smtClean="0"/>
              <a:t>드롭</a:t>
            </a:r>
            <a:r>
              <a:rPr lang="ko-KR" altLang="en-US" sz="2400" dirty="0" smtClean="0"/>
              <a:t> 다운</a:t>
            </a:r>
            <a:r>
              <a:rPr lang="en-US" altLang="ko-KR" sz="2400" dirty="0" smtClean="0"/>
              <a:t>(5)-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버튼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드롭업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,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버튼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드롭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다운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/>
            </a:r>
            <a:br>
              <a:rPr lang="en-US" altLang="ko-KR" sz="2400" b="1" dirty="0" smtClean="0">
                <a:solidFill>
                  <a:srgbClr val="FF0000"/>
                </a:solidFill>
              </a:rPr>
            </a:br>
            <a:r>
              <a:rPr lang="en-US" altLang="ko-KR" sz="2400" b="1" dirty="0" smtClean="0">
                <a:solidFill>
                  <a:srgbClr val="FF0000"/>
                </a:solidFill>
              </a:rPr>
              <a:t>(div 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-group </a:t>
            </a:r>
            <a:r>
              <a:rPr lang="en-US" altLang="ko-KR" sz="2400" b="1" dirty="0" smtClean="0">
                <a:solidFill>
                  <a:srgbClr val="002060"/>
                </a:solidFill>
              </a:rPr>
              <a:t>drop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”)</a:t>
            </a:r>
            <a:endParaRPr lang="ko-KR" altLang="en-US" sz="2400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035571"/>
            <a:ext cx="7715304" cy="4465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702" y="4357694"/>
            <a:ext cx="220980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 rot="762678">
            <a:off x="3884680" y="2821854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14810" y="2928934"/>
            <a:ext cx="40518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브라우저의 하단에 버튼이 위치하게 될 경우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드롭다운이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아니라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드롭업으로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처리해주는것이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좋다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드롭업은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드롭다운이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적용된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-group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에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Dropup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 추가해주면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913" y="1785926"/>
            <a:ext cx="8882087" cy="4904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5.</a:t>
            </a:r>
            <a:r>
              <a:rPr lang="ko-KR" altLang="en-US" sz="2400" dirty="0" smtClean="0"/>
              <a:t>입력그룹</a:t>
            </a:r>
            <a:r>
              <a:rPr lang="en-US" altLang="ko-KR" sz="2400" dirty="0" smtClean="0"/>
              <a:t>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inputgroup.html</a:t>
            </a:r>
            <a:r>
              <a:rPr lang="ko-KR" altLang="en-US" sz="2400" dirty="0" smtClean="0"/>
              <a:t>작성</a:t>
            </a:r>
            <a:r>
              <a:rPr lang="en-US" altLang="ko-KR" sz="2400" dirty="0" smtClean="0"/>
              <a:t>)(1)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(class=“input-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group”,class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=“input-group-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addon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”)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43174" y="1785926"/>
            <a:ext cx="66997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입력그룹은 폼에서 가장 많이 사용하는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input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을 확장하는 기능을 담당하며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그가 위치한 곳 앞 또는 뒤에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&lt;span class=“input-group-</a:t>
            </a:r>
            <a:r>
              <a:rPr lang="en-US" altLang="ko-KR" sz="1400" b="1" dirty="0" err="1" smtClean="0">
                <a:solidFill>
                  <a:srgbClr val="002060"/>
                </a:solidFill>
              </a:rPr>
              <a:t>addon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”&gt;&lt;/span&gt;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추가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하고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&lt;div class=“input-group”&gt;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을 이용하여 감싸면 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 rot="20129455">
            <a:off x="2403818" y="2046636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5786446" y="2857496"/>
            <a:ext cx="285752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286512" y="2786058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입력부분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(input tag)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2571744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부트스트랩에서 사용하는 </a:t>
            </a:r>
            <a:r>
              <a:rPr lang="en-US" altLang="ko-KR" sz="3600" dirty="0" smtClean="0"/>
              <a:t>CSS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입력그룹</a:t>
            </a:r>
            <a:r>
              <a:rPr lang="en-US" altLang="ko-KR" sz="2400" dirty="0" smtClean="0"/>
              <a:t>(2)</a:t>
            </a:r>
            <a:br>
              <a:rPr lang="en-US" altLang="ko-KR" sz="2400" dirty="0" smtClean="0"/>
            </a:br>
            <a:r>
              <a:rPr lang="en-US" altLang="ko-KR" sz="2400" dirty="0" smtClean="0"/>
              <a:t>(class=“input-group 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input-group-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lg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”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285992"/>
            <a:ext cx="8358214" cy="457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14414" y="1643050"/>
            <a:ext cx="6198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입력그룹의 크기조절은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input-group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클래스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선택자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부분에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input-group-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lg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와 같이 크기를 조절하는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추가해 주면 된다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3929058" y="3286124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86248" y="328612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0070C0"/>
                </a:solidFill>
              </a:rPr>
              <a:t>큰경우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3929058" y="4071942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86248" y="4071942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작은 경우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57950" y="5786454"/>
            <a:ext cx="25731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70C0"/>
                </a:solidFill>
              </a:rPr>
              <a:t>입력그룹의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애드온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부분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에는 문자대신에 체크박스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r>
              <a:rPr lang="ko-KR" altLang="en-US" sz="1400" b="1" dirty="0" smtClean="0">
                <a:solidFill>
                  <a:srgbClr val="0070C0"/>
                </a:solidFill>
              </a:rPr>
              <a:t>라디오 버튼을 추가할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수있다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5929322" y="5929330"/>
            <a:ext cx="357190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입력그룹</a:t>
            </a:r>
            <a:r>
              <a:rPr lang="en-US" altLang="ko-KR" sz="2400" dirty="0" smtClean="0"/>
              <a:t>(3)(class=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“input-group-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btn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”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857364"/>
            <a:ext cx="7448568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5286388"/>
            <a:ext cx="4352925" cy="1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86248" y="2643182"/>
            <a:ext cx="41245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002060"/>
                </a:solidFill>
              </a:rPr>
              <a:t>체크박스와 라디오 버튼은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input-group-</a:t>
            </a:r>
            <a:r>
              <a:rPr lang="en-US" altLang="ko-KR" sz="1400" b="1" dirty="0" err="1" smtClean="0">
                <a:solidFill>
                  <a:srgbClr val="002060"/>
                </a:solidFill>
              </a:rPr>
              <a:t>addon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부분에 추가해주면 되지만 버튼 및 </a:t>
            </a:r>
            <a:r>
              <a:rPr lang="ko-KR" altLang="en-US" sz="1400" b="1" dirty="0" err="1" smtClean="0">
                <a:solidFill>
                  <a:srgbClr val="002060"/>
                </a:solidFill>
              </a:rPr>
              <a:t>버튼드롭다운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smtClean="0">
                <a:solidFill>
                  <a:srgbClr val="002060"/>
                </a:solidFill>
              </a:rPr>
              <a:t>은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input-group-</a:t>
            </a:r>
            <a:r>
              <a:rPr lang="en-US" altLang="ko-KR" sz="1400" b="1" dirty="0" err="1" smtClean="0">
                <a:solidFill>
                  <a:srgbClr val="002060"/>
                </a:solidFill>
              </a:rPr>
              <a:t>addon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이 아닌 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input-group-</a:t>
            </a:r>
            <a:r>
              <a:rPr lang="en-US" altLang="ko-KR" sz="1400" b="1" dirty="0" err="1" smtClean="0">
                <a:solidFill>
                  <a:srgbClr val="002060"/>
                </a:solidFill>
              </a:rPr>
              <a:t>btn</a:t>
            </a:r>
            <a:endParaRPr lang="en-US" altLang="ko-KR" sz="1400" b="1" dirty="0" smtClean="0">
              <a:solidFill>
                <a:srgbClr val="002060"/>
              </a:solidFill>
            </a:endParaRPr>
          </a:p>
          <a:p>
            <a:r>
              <a:rPr lang="ko-KR" altLang="en-US" sz="1400" b="1" dirty="0" err="1" smtClean="0">
                <a:solidFill>
                  <a:srgbClr val="002060"/>
                </a:solidFill>
              </a:rPr>
              <a:t>으로</a:t>
            </a:r>
            <a:r>
              <a:rPr lang="ko-KR" altLang="en-US" sz="1400" b="1" dirty="0" smtClean="0">
                <a:solidFill>
                  <a:srgbClr val="002060"/>
                </a:solidFill>
              </a:rPr>
              <a:t> 변경한 후 추가해 줘야 한다</a:t>
            </a:r>
            <a:r>
              <a:rPr lang="en-US" altLang="ko-KR" sz="1400" b="1" dirty="0" smtClean="0">
                <a:solidFill>
                  <a:srgbClr val="002060"/>
                </a:solidFill>
              </a:rPr>
              <a:t>.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입력그룹</a:t>
            </a:r>
            <a:r>
              <a:rPr lang="en-US" altLang="ko-KR" sz="2400" dirty="0" smtClean="0"/>
              <a:t>(4)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입력그룹 버튼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드롭다운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 또는 </a:t>
            </a:r>
            <a:r>
              <a:rPr lang="ko-KR" altLang="en-US" sz="2400" b="1" dirty="0" err="1" smtClean="0">
                <a:solidFill>
                  <a:srgbClr val="FF0000"/>
                </a:solidFill>
              </a:rPr>
              <a:t>드롭업추가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285860"/>
            <a:ext cx="5972189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4071942"/>
            <a:ext cx="6572296" cy="2626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0694" y="2357430"/>
            <a:ext cx="3248031" cy="127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72132" y="5072074"/>
            <a:ext cx="3313431" cy="1352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2844" y="274638"/>
            <a:ext cx="8858312" cy="1143000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6.</a:t>
            </a:r>
            <a:r>
              <a:rPr lang="ko-KR" altLang="en-US" sz="2400" dirty="0" err="1" smtClean="0"/>
              <a:t>내비게이션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nav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nav</a:t>
            </a:r>
            <a:r>
              <a:rPr lang="en-US" altLang="ko-KR" sz="2400" dirty="0" smtClean="0"/>
              <a:t>-tabs, </a:t>
            </a:r>
            <a:r>
              <a:rPr lang="en-US" altLang="ko-KR" sz="2400" dirty="0" err="1" smtClean="0"/>
              <a:t>nav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nav</a:t>
            </a:r>
            <a:r>
              <a:rPr lang="en-US" altLang="ko-KR" sz="2400" dirty="0" smtClean="0"/>
              <a:t>-pills)(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navigation.html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작성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01080" cy="4525963"/>
          </a:xfrm>
        </p:spPr>
        <p:txBody>
          <a:bodyPr>
            <a:normAutofit lnSpcReduction="10000"/>
          </a:bodyPr>
          <a:lstStyle/>
          <a:p>
            <a:r>
              <a:rPr lang="ko-KR" altLang="en-US" sz="1800" dirty="0" smtClean="0"/>
              <a:t>부트스트랩의 </a:t>
            </a:r>
            <a:r>
              <a:rPr lang="ko-KR" altLang="en-US" sz="1800" dirty="0" err="1" smtClean="0"/>
              <a:t>내비게이션</a:t>
            </a:r>
            <a:r>
              <a:rPr lang="ko-KR" altLang="en-US" sz="1800" dirty="0" smtClean="0"/>
              <a:t> 기능</a:t>
            </a:r>
            <a:r>
              <a:rPr lang="en-US" altLang="ko-KR" sz="1800" dirty="0" smtClean="0"/>
              <a:t>-&gt;1) </a:t>
            </a:r>
            <a:r>
              <a:rPr lang="ko-KR" altLang="en-US" sz="1800" dirty="0" err="1" smtClean="0"/>
              <a:t>내비게이션</a:t>
            </a:r>
            <a:r>
              <a:rPr lang="en-US" altLang="ko-KR" sz="1800" dirty="0" smtClean="0"/>
              <a:t>,  2)</a:t>
            </a:r>
            <a:r>
              <a:rPr lang="ko-KR" altLang="en-US" sz="1800" dirty="0" err="1" smtClean="0"/>
              <a:t>내비게이션바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err="1" smtClean="0"/>
              <a:t>내비게이션</a:t>
            </a:r>
            <a:r>
              <a:rPr lang="en-US" altLang="ko-KR" sz="1800" dirty="0" smtClean="0"/>
              <a:t>=&gt;.</a:t>
            </a:r>
            <a:r>
              <a:rPr lang="en-US" altLang="ko-KR" sz="1800" b="1" dirty="0" err="1" smtClean="0">
                <a:solidFill>
                  <a:srgbClr val="002060"/>
                </a:solidFill>
              </a:rPr>
              <a:t>nav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 </a:t>
            </a:r>
            <a:r>
              <a:rPr lang="ko-KR" altLang="en-US" sz="1800" b="1" dirty="0" smtClean="0">
                <a:solidFill>
                  <a:srgbClr val="002060"/>
                </a:solidFill>
              </a:rPr>
              <a:t>클래스 </a:t>
            </a:r>
            <a:r>
              <a:rPr lang="ko-KR" altLang="en-US" sz="1800" b="1" dirty="0" err="1" smtClean="0">
                <a:solidFill>
                  <a:srgbClr val="002060"/>
                </a:solidFill>
              </a:rPr>
              <a:t>선택자</a:t>
            </a:r>
            <a:r>
              <a:rPr lang="ko-KR" altLang="en-US" sz="1800" b="1" dirty="0" smtClean="0">
                <a:solidFill>
                  <a:srgbClr val="002060"/>
                </a:solidFill>
              </a:rPr>
              <a:t> 사용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     </a:t>
            </a:r>
            <a:r>
              <a:rPr lang="ko-KR" altLang="en-US" sz="1800" dirty="0" smtClean="0"/>
              <a:t>문서 내부 또는 메인 메뉴 또는 서브 메뉴를 </a:t>
            </a:r>
            <a:r>
              <a:rPr lang="ko-KR" altLang="en-US" sz="1800" dirty="0" err="1" smtClean="0"/>
              <a:t>만들때</a:t>
            </a:r>
            <a:r>
              <a:rPr lang="ko-KR" altLang="en-US" sz="1800" dirty="0" smtClean="0"/>
              <a:t> 사용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     </a:t>
            </a:r>
            <a:r>
              <a:rPr lang="ko-KR" altLang="en-US" sz="1800" dirty="0" smtClean="0"/>
              <a:t>종류</a:t>
            </a:r>
            <a:r>
              <a:rPr lang="en-US" altLang="ko-KR" sz="1800" dirty="0" smtClean="0"/>
              <a:t>-&gt;</a:t>
            </a:r>
            <a:r>
              <a:rPr lang="ko-KR" altLang="en-US" sz="1800" b="1" dirty="0" err="1" smtClean="0">
                <a:solidFill>
                  <a:srgbClr val="002060"/>
                </a:solidFill>
              </a:rPr>
              <a:t>탭형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, </a:t>
            </a:r>
            <a:r>
              <a:rPr lang="ko-KR" altLang="en-US" sz="1800" b="1" dirty="0" err="1" smtClean="0">
                <a:solidFill>
                  <a:srgbClr val="002060"/>
                </a:solidFill>
              </a:rPr>
              <a:t>알약형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-&gt;</a:t>
            </a:r>
            <a:r>
              <a:rPr lang="ko-KR" altLang="en-US" sz="1800" b="1" dirty="0" smtClean="0">
                <a:solidFill>
                  <a:srgbClr val="002060"/>
                </a:solidFill>
              </a:rPr>
              <a:t>디자인상의 차이는 없다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.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     </a:t>
            </a:r>
            <a:r>
              <a:rPr lang="ko-KR" altLang="en-US" sz="1800" b="1" dirty="0" err="1" smtClean="0">
                <a:solidFill>
                  <a:srgbClr val="002060"/>
                </a:solidFill>
              </a:rPr>
              <a:t>탭형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-&gt;&lt;</a:t>
            </a:r>
            <a:r>
              <a:rPr lang="en-US" altLang="ko-KR" sz="1800" b="1" dirty="0" err="1" smtClean="0">
                <a:solidFill>
                  <a:srgbClr val="002060"/>
                </a:solidFill>
              </a:rPr>
              <a:t>ul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 class=“</a:t>
            </a:r>
            <a:r>
              <a:rPr lang="en-US" altLang="ko-KR" sz="1800" b="1" dirty="0" err="1" smtClean="0">
                <a:solidFill>
                  <a:srgbClr val="002060"/>
                </a:solidFill>
              </a:rPr>
              <a:t>nav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800" b="1" dirty="0" err="1" smtClean="0">
                <a:solidFill>
                  <a:srgbClr val="002060"/>
                </a:solidFill>
              </a:rPr>
              <a:t>nav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-tabs”&gt;</a:t>
            </a:r>
            <a:r>
              <a:rPr lang="ko-KR" altLang="en-US" sz="1800" dirty="0" smtClean="0"/>
              <a:t>와 같이 사용된다</a:t>
            </a:r>
            <a:r>
              <a:rPr lang="en-US" altLang="ko-KR" sz="1800" dirty="0" smtClean="0"/>
              <a:t>.</a:t>
            </a:r>
          </a:p>
          <a:p>
            <a:pPr>
              <a:buNone/>
            </a:pPr>
            <a:r>
              <a:rPr lang="en-US" altLang="ko-KR" sz="1800" dirty="0" smtClean="0"/>
              <a:t>                       </a:t>
            </a:r>
            <a:r>
              <a:rPr lang="ko-KR" altLang="en-US" sz="1800" b="1" dirty="0" err="1" smtClean="0">
                <a:solidFill>
                  <a:srgbClr val="002060"/>
                </a:solidFill>
              </a:rPr>
              <a:t>알약형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-&gt;&lt;</a:t>
            </a:r>
            <a:r>
              <a:rPr lang="en-US" altLang="ko-KR" sz="1800" b="1" dirty="0" err="1" smtClean="0">
                <a:solidFill>
                  <a:srgbClr val="002060"/>
                </a:solidFill>
              </a:rPr>
              <a:t>ul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 class=“</a:t>
            </a:r>
            <a:r>
              <a:rPr lang="en-US" altLang="ko-KR" sz="1800" b="1" dirty="0" err="1" smtClean="0">
                <a:solidFill>
                  <a:srgbClr val="002060"/>
                </a:solidFill>
              </a:rPr>
              <a:t>nav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 </a:t>
            </a:r>
            <a:r>
              <a:rPr lang="en-US" altLang="ko-KR" sz="1800" b="1" dirty="0" err="1" smtClean="0">
                <a:solidFill>
                  <a:srgbClr val="002060"/>
                </a:solidFill>
              </a:rPr>
              <a:t>nav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-pills”</a:t>
            </a:r>
            <a:r>
              <a:rPr lang="en-US" altLang="ko-KR" sz="1800" dirty="0" smtClean="0">
                <a:solidFill>
                  <a:srgbClr val="002060"/>
                </a:solidFill>
              </a:rPr>
              <a:t>&gt;</a:t>
            </a:r>
            <a:r>
              <a:rPr lang="ko-KR" altLang="en-US" sz="1800" dirty="0" smtClean="0"/>
              <a:t>와 같이 사용된다</a:t>
            </a:r>
            <a:r>
              <a:rPr lang="en-US" altLang="ko-KR" sz="1800" dirty="0" smtClean="0"/>
              <a:t>.</a:t>
            </a:r>
          </a:p>
          <a:p>
            <a:pPr>
              <a:buNone/>
            </a:pPr>
            <a:endParaRPr lang="en-US" altLang="ko-KR" sz="1800" dirty="0" smtClean="0"/>
          </a:p>
          <a:p>
            <a:r>
              <a:rPr lang="ko-KR" altLang="en-US" sz="1800" dirty="0" err="1" smtClean="0"/>
              <a:t>내비게이션바</a:t>
            </a:r>
            <a:r>
              <a:rPr lang="en-US" altLang="ko-KR" sz="1800" dirty="0" smtClean="0"/>
              <a:t>=&gt;.</a:t>
            </a:r>
            <a:r>
              <a:rPr lang="en-US" altLang="ko-KR" sz="1800" b="1" dirty="0" err="1" smtClean="0">
                <a:solidFill>
                  <a:srgbClr val="002060"/>
                </a:solidFill>
              </a:rPr>
              <a:t>nav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-bar </a:t>
            </a:r>
            <a:r>
              <a:rPr lang="ko-KR" altLang="en-US" sz="1800" b="1" dirty="0" smtClean="0">
                <a:solidFill>
                  <a:srgbClr val="002060"/>
                </a:solidFill>
              </a:rPr>
              <a:t>클래스 </a:t>
            </a:r>
            <a:r>
              <a:rPr lang="ko-KR" altLang="en-US" sz="1800" b="1" dirty="0" err="1" smtClean="0">
                <a:solidFill>
                  <a:srgbClr val="002060"/>
                </a:solidFill>
              </a:rPr>
              <a:t>선택자</a:t>
            </a:r>
            <a:r>
              <a:rPr lang="ko-KR" altLang="en-US" sz="1800" b="1" dirty="0" smtClean="0">
                <a:solidFill>
                  <a:srgbClr val="002060"/>
                </a:solidFill>
              </a:rPr>
              <a:t> 사용</a:t>
            </a:r>
            <a:r>
              <a:rPr lang="en-US" altLang="ko-KR" sz="1800" dirty="0" smtClean="0">
                <a:solidFill>
                  <a:srgbClr val="002060"/>
                </a:solidFill>
              </a:rPr>
              <a:t/>
            </a:r>
            <a:br>
              <a:rPr lang="en-US" altLang="ko-KR" sz="1800" dirty="0" smtClean="0">
                <a:solidFill>
                  <a:srgbClr val="002060"/>
                </a:solidFill>
              </a:rPr>
            </a:br>
            <a:r>
              <a:rPr lang="en-US" altLang="ko-KR" sz="1800" dirty="0" smtClean="0">
                <a:solidFill>
                  <a:srgbClr val="002060"/>
                </a:solidFill>
              </a:rPr>
              <a:t>                     </a:t>
            </a:r>
            <a:r>
              <a:rPr lang="ko-KR" altLang="en-US" sz="1800" b="1" dirty="0" smtClean="0">
                <a:solidFill>
                  <a:srgbClr val="002060"/>
                </a:solidFill>
              </a:rPr>
              <a:t>주로 메인 메뉴를 </a:t>
            </a:r>
            <a:r>
              <a:rPr lang="ko-KR" altLang="en-US" sz="1800" b="1" dirty="0" err="1" smtClean="0">
                <a:solidFill>
                  <a:srgbClr val="002060"/>
                </a:solidFill>
              </a:rPr>
              <a:t>만들때</a:t>
            </a:r>
            <a:r>
              <a:rPr lang="ko-KR" altLang="en-US" sz="1800" b="1" dirty="0" smtClean="0">
                <a:solidFill>
                  <a:srgbClr val="002060"/>
                </a:solidFill>
              </a:rPr>
              <a:t> 사용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탭형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내비게이션</a:t>
            </a:r>
            <a:r>
              <a:rPr lang="en-US" altLang="ko-KR" sz="1800" dirty="0" smtClean="0"/>
              <a:t>=&gt;</a:t>
            </a:r>
            <a:r>
              <a:rPr lang="ko-KR" altLang="en-US" sz="1800" b="1" dirty="0" smtClean="0">
                <a:solidFill>
                  <a:srgbClr val="002060"/>
                </a:solidFill>
              </a:rPr>
              <a:t>메뉴 하단에 선이 있다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.</a:t>
            </a:r>
          </a:p>
          <a:p>
            <a:r>
              <a:rPr lang="ko-KR" altLang="en-US" sz="1800" dirty="0" err="1" smtClean="0"/>
              <a:t>알약형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내비게이션</a:t>
            </a:r>
            <a:r>
              <a:rPr lang="en-US" altLang="ko-KR" sz="1800" dirty="0" smtClean="0"/>
              <a:t>=&gt;</a:t>
            </a:r>
            <a:r>
              <a:rPr lang="ko-KR" altLang="en-US" sz="1800" b="1" dirty="0" smtClean="0">
                <a:solidFill>
                  <a:srgbClr val="002060"/>
                </a:solidFill>
              </a:rPr>
              <a:t>메뉴 하단에 선이 없다</a:t>
            </a:r>
            <a:r>
              <a:rPr lang="en-US" altLang="ko-KR" sz="1800" b="1" dirty="0" smtClean="0">
                <a:solidFill>
                  <a:srgbClr val="002060"/>
                </a:solidFill>
              </a:rPr>
              <a:t>.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              activate </a:t>
            </a:r>
            <a:r>
              <a:rPr lang="ko-KR" altLang="en-US" sz="1800" dirty="0" smtClean="0"/>
              <a:t>상태에서의 메뉴 모양이 알약과 </a:t>
            </a:r>
            <a:r>
              <a:rPr lang="ko-KR" altLang="en-US" sz="1800" dirty="0" err="1" smtClean="0"/>
              <a:t>같은형태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                          </a:t>
            </a:r>
            <a:r>
              <a:rPr lang="ko-KR" altLang="en-US" sz="1800" dirty="0" err="1" smtClean="0"/>
              <a:t>탭형과는</a:t>
            </a:r>
            <a:r>
              <a:rPr lang="ko-KR" altLang="en-US" sz="1800" dirty="0" smtClean="0"/>
              <a:t> 달리 </a:t>
            </a:r>
            <a:r>
              <a:rPr lang="ko-KR" altLang="en-US" sz="1800" dirty="0" err="1" smtClean="0"/>
              <a:t>알약형은</a:t>
            </a:r>
            <a:r>
              <a:rPr lang="ko-KR" altLang="en-US" sz="1800" dirty="0" smtClean="0"/>
              <a:t> 수직으로도 정렬이 가능하다</a:t>
            </a:r>
            <a:r>
              <a:rPr lang="en-US" altLang="ko-KR" sz="1800" dirty="0" smtClean="0"/>
              <a:t>.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탭형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내비게이션</a:t>
            </a:r>
            <a:r>
              <a:rPr lang="en-US" altLang="ko-KR" sz="2400" dirty="0" smtClean="0"/>
              <a:t>)(1)</a:t>
            </a:r>
            <a:br>
              <a:rPr lang="en-US" altLang="ko-KR" sz="2400" dirty="0" smtClean="0"/>
            </a:br>
            <a:r>
              <a:rPr lang="en-US" altLang="ko-KR" sz="2400" dirty="0" smtClean="0"/>
              <a:t>(class=“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-tabs</a:t>
            </a:r>
            <a:r>
              <a:rPr lang="en-US" altLang="ko-KR" sz="2400" dirty="0" smtClean="0"/>
              <a:t>, class=“active”)</a:t>
            </a:r>
            <a:endParaRPr lang="ko-KR" altLang="en-US" sz="24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2000240"/>
            <a:ext cx="7875291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아래쪽 화살표 4"/>
          <p:cNvSpPr/>
          <p:nvPr/>
        </p:nvSpPr>
        <p:spPr>
          <a:xfrm rot="18920492">
            <a:off x="6360484" y="5360360"/>
            <a:ext cx="357190" cy="35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715140" y="5715016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선택된 경우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6500826" y="3643314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929454" y="3571876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메뉴하단에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선이있다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알약형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내비게이션</a:t>
            </a:r>
            <a:r>
              <a:rPr lang="en-US" altLang="ko-KR" sz="2400" dirty="0" smtClean="0"/>
              <a:t>)(2)</a:t>
            </a:r>
            <a:br>
              <a:rPr lang="en-US" altLang="ko-KR" sz="2400" dirty="0" smtClean="0"/>
            </a:br>
            <a:r>
              <a:rPr lang="en-US" altLang="ko-KR" sz="2400" dirty="0" smtClean="0"/>
              <a:t>(class=“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-pills</a:t>
            </a:r>
            <a:r>
              <a:rPr lang="en-US" altLang="ko-KR" sz="2400" dirty="0" smtClean="0"/>
              <a:t>, class=“active”)</a:t>
            </a:r>
            <a:endParaRPr lang="ko-KR" altLang="en-US" sz="24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857364"/>
            <a:ext cx="7786710" cy="455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4214810" y="5786454"/>
            <a:ext cx="292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rgbClr val="FF0000"/>
                </a:solidFill>
              </a:rPr>
              <a:t>nav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-pills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부분에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-stacked</a:t>
            </a:r>
          </a:p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적용해주면 수직으로 정렬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6" name="아래쪽 화살표 5"/>
          <p:cNvSpPr/>
          <p:nvPr/>
        </p:nvSpPr>
        <p:spPr>
          <a:xfrm rot="19370142">
            <a:off x="4000496" y="5643578"/>
            <a:ext cx="285752" cy="285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6500826" y="2643182"/>
            <a:ext cx="214314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58016" y="2643182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메뉴하단에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선이없음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탭형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양쪽정렬</a:t>
            </a:r>
            <a:r>
              <a:rPr lang="en-US" altLang="ko-KR" sz="2400" dirty="0" smtClean="0"/>
              <a:t>)(3)</a:t>
            </a:r>
            <a:br>
              <a:rPr lang="en-US" altLang="ko-KR" sz="2400" dirty="0" smtClean="0"/>
            </a:br>
            <a:r>
              <a:rPr lang="en-US" altLang="ko-KR" sz="2400" dirty="0" smtClean="0"/>
              <a:t>(class=“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nav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-pills</a:t>
            </a:r>
            <a:r>
              <a:rPr lang="en-US" altLang="ko-KR" sz="2400" dirty="0" smtClean="0"/>
              <a:t>, class=“</a:t>
            </a:r>
            <a:r>
              <a:rPr lang="en-US" altLang="ko-KR" sz="2400" dirty="0" err="1" smtClean="0"/>
              <a:t>active”,class</a:t>
            </a:r>
            <a:r>
              <a:rPr lang="en-US" altLang="ko-KR" sz="2400" dirty="0" smtClean="0"/>
              <a:t>=“disabled”)</a:t>
            </a:r>
            <a:endParaRPr lang="ko-KR" altLang="en-US" sz="24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2000240"/>
            <a:ext cx="6357982" cy="440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7820" y="3000372"/>
            <a:ext cx="3286180" cy="142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>
            <a:off x="4857752" y="5643578"/>
            <a:ext cx="357190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29256" y="5429264"/>
            <a:ext cx="334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메뉴의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li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부분에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disabled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적용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해주면 메뉴가 비활성화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4857752" y="2285992"/>
            <a:ext cx="285752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6380" y="1857364"/>
            <a:ext cx="33538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탭형과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알약형은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-tabs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와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-pills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다음에 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nav-justifed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선택자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추가해주면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양쪽 정렬된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내비게이션을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만들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수있다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탭형에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드롭다운을</a:t>
            </a:r>
            <a:r>
              <a:rPr lang="ko-KR" altLang="en-US" sz="2400" dirty="0" smtClean="0"/>
              <a:t> 적용</a:t>
            </a:r>
            <a:r>
              <a:rPr lang="en-US" altLang="ko-KR" sz="2400" dirty="0" smtClean="0"/>
              <a:t>)(4)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&lt;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li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class=“dropdown”&gt;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714488"/>
            <a:ext cx="7000892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4572008"/>
            <a:ext cx="381952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오른쪽 화살표 4"/>
          <p:cNvSpPr/>
          <p:nvPr/>
        </p:nvSpPr>
        <p:spPr>
          <a:xfrm rot="19751005">
            <a:off x="3990292" y="2656320"/>
            <a:ext cx="42862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429124" y="2000240"/>
            <a:ext cx="44344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기본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드롭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다운은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&lt;div class=“dropdown”&gt;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을 적용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하지만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내비게이션에서는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&lt;div class=“dropdown”&gt;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은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&lt;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li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class=“dropdown”&gt;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로 변경되어야 한다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.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err="1" smtClean="0"/>
              <a:t>내비게이션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err="1" smtClean="0"/>
              <a:t>알약형에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드롭다운을</a:t>
            </a:r>
            <a:r>
              <a:rPr lang="ko-KR" altLang="en-US" sz="2400" dirty="0" smtClean="0"/>
              <a:t> 적용</a:t>
            </a:r>
            <a:r>
              <a:rPr lang="en-US" altLang="ko-KR" sz="2400" dirty="0" smtClean="0"/>
              <a:t>)(5)</a:t>
            </a:r>
            <a:br>
              <a:rPr lang="en-US" altLang="ko-KR" sz="2400" dirty="0" smtClean="0"/>
            </a:br>
            <a:r>
              <a:rPr lang="en-US" altLang="ko-KR" sz="2400" b="1" dirty="0" smtClean="0">
                <a:solidFill>
                  <a:srgbClr val="FF0000"/>
                </a:solidFill>
              </a:rPr>
              <a:t>&lt;</a:t>
            </a:r>
            <a:r>
              <a:rPr lang="en-US" altLang="ko-KR" sz="2400" b="1" dirty="0" err="1" smtClean="0">
                <a:solidFill>
                  <a:srgbClr val="FF0000"/>
                </a:solidFill>
              </a:rPr>
              <a:t>li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 class=“dropdown”&gt;</a:t>
            </a:r>
            <a:endParaRPr lang="ko-KR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500174"/>
            <a:ext cx="8696354" cy="4620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2" y="4572008"/>
            <a:ext cx="36290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오른쪽 화살표 5"/>
          <p:cNvSpPr/>
          <p:nvPr/>
        </p:nvSpPr>
        <p:spPr>
          <a:xfrm rot="20947221">
            <a:off x="4143372" y="2643182"/>
            <a:ext cx="28575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29124" y="2428868"/>
            <a:ext cx="4517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알약형도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탭형과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마찬가지로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&lt;</a:t>
            </a:r>
            <a:r>
              <a:rPr lang="en-US" altLang="ko-KR" sz="1400" b="1" dirty="0" err="1" smtClean="0">
                <a:solidFill>
                  <a:srgbClr val="FF0000"/>
                </a:solidFill>
              </a:rPr>
              <a:t>li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 class=“dropdown”&gt;</a:t>
            </a: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이 동일하게 적용이 된다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.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7.</a:t>
            </a:r>
            <a:r>
              <a:rPr lang="ko-KR" altLang="en-US" sz="2400" dirty="0" err="1" smtClean="0"/>
              <a:t>내비게이션바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메인 메뉴 구성</a:t>
            </a:r>
            <a:r>
              <a:rPr lang="en-US" altLang="ko-KR" sz="2400" dirty="0" smtClean="0"/>
              <a:t>)-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navbar.html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작성</a:t>
            </a:r>
            <a:r>
              <a:rPr lang="en-US" altLang="ko-KR" sz="2400" b="1" dirty="0" smtClean="0">
                <a:solidFill>
                  <a:srgbClr val="FF0000"/>
                </a:solidFill>
              </a:rPr>
              <a:t>(1)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428736"/>
            <a:ext cx="7748610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2892</TotalTime>
  <Words>4486</Words>
  <Application>Microsoft Office PowerPoint</Application>
  <PresentationFormat>화면 슬라이드 쇼(4:3)</PresentationFormat>
  <Paragraphs>790</Paragraphs>
  <Slides>151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151</vt:i4>
      </vt:variant>
    </vt:vector>
  </HeadingPairs>
  <TitlesOfParts>
    <vt:vector size="152" baseType="lpstr">
      <vt:lpstr>Office 테마</vt:lpstr>
      <vt:lpstr>Bootstrap(부트스트랩)</vt:lpstr>
      <vt:lpstr>Bootstrap의 다운로드 및 압축풀기(1)-한글버전 http://bootstrapk.com/</vt:lpstr>
      <vt:lpstr>Bootstrap의 다운로드 및 압축풀기(2)</vt:lpstr>
      <vt:lpstr>Bootstrap의 다운로드 및 압축풀기(3)-각 폴더의 구성요소</vt:lpstr>
      <vt:lpstr>부트스트랩의 template구조(1)</vt:lpstr>
      <vt:lpstr>부트스트랩의 template구조 (2)</vt:lpstr>
      <vt:lpstr>기본적인 반응형 웹페이지 </vt:lpstr>
      <vt:lpstr>기본적인 반응형 웹페이지 확인 </vt:lpstr>
      <vt:lpstr>부트스트랩에서 사용하는 CSS</vt:lpstr>
      <vt:lpstr>1.그리드 시스템(중요)</vt:lpstr>
      <vt:lpstr>그리드 시스템 (1)</vt:lpstr>
      <vt:lpstr>그리드 시스템 (2)-class=“container-fluid” (전체 확대)</vt:lpstr>
      <vt:lpstr>그리드 시스템 (3)-그리드는 중첩이 가능(내부 12개 가능)</vt:lpstr>
      <vt:lpstr>그리드 시스템 (4)-그리드 사이의 분리 가능(오프셋)</vt:lpstr>
      <vt:lpstr>그리드 시스템 (5)-오프셋을 사용시 주의할점</vt:lpstr>
      <vt:lpstr>그리드 시스템 (6)-변형레이아웃 구현</vt:lpstr>
      <vt:lpstr>그리드 시스템 (7)-변형레이아웃 구현(2단 그리드)</vt:lpstr>
      <vt:lpstr>그리드 시스템 (8)-변형레이아웃 구현(3단 그리드)</vt:lpstr>
      <vt:lpstr>그리드 시스템 (9)-변형레이아웃 구현(3단 그리드)</vt:lpstr>
      <vt:lpstr>그리드 시스템 (10)-변형레이아웃 구현 (offset 2이 적용된 2단 그리드)</vt:lpstr>
      <vt:lpstr>그리드 시스템 (11)-변형레이아웃 구현 (중첩이 적용된 2단 그리드)</vt:lpstr>
      <vt:lpstr>그리드 시스템 (12)-위치를 변경하는 경우</vt:lpstr>
      <vt:lpstr>2.타이포그래피</vt:lpstr>
      <vt:lpstr>1)직접 html파일에 스타일을 적용시킨 경우 </vt:lpstr>
      <vt:lpstr>2)웹 폰트 @font-face 규칙 적용시켜 파일로 불러오기</vt:lpstr>
      <vt:lpstr>3) @font-face 적용 후 html에 설정(크롬,IE에서 확인)</vt:lpstr>
      <vt:lpstr>4) 웹사이트의 폰트 적용</vt:lpstr>
      <vt:lpstr>5) 웹사이트의 폰트 적용 확인</vt:lpstr>
      <vt:lpstr>6) 부트스트랩을 하기 위한 클래스 선택자 정리 예제</vt:lpstr>
      <vt:lpstr>7) 글자 강조 태그(small, em, lead class)</vt:lpstr>
      <vt:lpstr>8) 문단 정렬(.text-left, .text-center, .text-right)</vt:lpstr>
      <vt:lpstr>9) 강조클래스(텍스트를 강조하는 또 다른 클래스) text-muted, text-priamry, text-success, text-info,text-warning,  text-danger</vt:lpstr>
      <vt:lpstr>10) 약어(줄임말)- &lt;abbr&gt;태그사용,도움말 (.initialism 클래스)</vt:lpstr>
      <vt:lpstr>11) 인용구에 pull-right 클래스 적용시 오른쪽 정렬</vt:lpstr>
      <vt:lpstr>12) list-unstyled클래스(왼쪽여백을 0으로 설정)</vt:lpstr>
      <vt:lpstr>13) list-inline,dl-horizontal 클래스</vt:lpstr>
      <vt:lpstr>14) table bootstrap 스타일 정리(table-sample.html 작성)(1)</vt:lpstr>
      <vt:lpstr>table bootstrap 스타일 정리(class=“table”)(2)</vt:lpstr>
      <vt:lpstr>table bootstrap 스타일 정리(class=“table table-striped”)(3)</vt:lpstr>
      <vt:lpstr>table bootstrap 스타일 정리(class=“table table-bordered”)(4)</vt:lpstr>
      <vt:lpstr>table bootstrap 스타일 정리(class=“table table-horver”)(5)</vt:lpstr>
      <vt:lpstr>table bootstrap 스타일 정리(class=“table table-condensed”)(6)</vt:lpstr>
      <vt:lpstr>table bootstrap 스타일 정리 (class=“active, success, warning, danger”)(7)</vt:lpstr>
      <vt:lpstr>div태그와 table 태그에 스타일 적용 (8)</vt:lpstr>
      <vt:lpstr>table bootstrap 스타일 정리 (class=“table table-borderedtalbe table-hover”)(9)</vt:lpstr>
      <vt:lpstr>15) form에 적용되는 스타일(form-sample.html 작성)(1)</vt:lpstr>
      <vt:lpstr>form에 적용되는 스타일(form-sample.html 작성)(2) 알아두면 편리한 role 관련 속성 </vt:lpstr>
      <vt:lpstr>form에 적용되는 스타일 (class=“form-control, class=“form-group”)(3)</vt:lpstr>
      <vt:lpstr>form에 적용되는 스타일(class=“form-inline”)(4)</vt:lpstr>
      <vt:lpstr>form에 적용되는 스타일(label 부분에 class=“sr-only”)(5) .sr-only(screen reader only)</vt:lpstr>
      <vt:lpstr>form에 적용되는 스타일 (class=“form-horizontal”, class=“control-label”)(6)</vt:lpstr>
      <vt:lpstr>html5에서 사용되는 모든 타입은 부트스트랩에서 사용이 가능 (파이어폭스,IE에서는 input 타입이 모두 text와 같이 보임)</vt:lpstr>
      <vt:lpstr>html5에서의 입력양식 스타일적용(1)</vt:lpstr>
      <vt:lpstr>html5에서의 입력양식 스타일적용(2) class=“checkbox-inline”, class=“radio-inline” (수평정렬 할때)</vt:lpstr>
      <vt:lpstr>html5에서의 입력양식 스타일적용(3) (class=“form-control-static”)</vt:lpstr>
      <vt:lpstr>html5에서의 입력양식 스타일적용(4)</vt:lpstr>
      <vt:lpstr>html5에서의 입력양식 스타일적용(5) (has-success,has-warning,has-error, input-lg,input-sm)</vt:lpstr>
      <vt:lpstr>html5에서의 입력양식 스타일적용(6) (class=“col-sm-2 col-lg-2외)</vt:lpstr>
      <vt:lpstr>버튼과 이미지 ,헬퍼클래스(1) (class=“btn btn-default,btn btn-primary,btn btn btn-success) (class=btn btn-info,btn btn-warning,btn btn-danger,btn btn-link)</vt:lpstr>
      <vt:lpstr>버튼과 이미지 ,헬퍼클래스(2)</vt:lpstr>
      <vt:lpstr>버튼과 이미지 ,헬퍼 클래스(2)-실행결과</vt:lpstr>
      <vt:lpstr>버튼과 이미지,헬퍼 클래스(3)-버튼의 크기 조절 (.btn 클래스 선택자에 .btn-lg, .btn-sm, .btn-xs 추가)</vt:lpstr>
      <vt:lpstr>버튼과 이미지,헬퍼 클래스(3)-실행결과</vt:lpstr>
      <vt:lpstr>버튼과 이미지,헬퍼 클래스(4)-이미지처리</vt:lpstr>
      <vt:lpstr>버튼과 이미지,헬퍼 클래스(5)-반응형 이미지처리 (class=“img-responsive”)</vt:lpstr>
      <vt:lpstr>버튼과 이미지,헬퍼 클래스(5)-반응형 이미지처리 실행결과 </vt:lpstr>
      <vt:lpstr>버튼과 이미지,헬퍼 클래스(6)-헬퍼클래스(etc.html 작성) (class=“close”,box1 pull-right,box1 pull-left)</vt:lpstr>
      <vt:lpstr>버튼과 이미지,헬퍼 클래스(7)-헬퍼클래스 (class=“clearfix”,show,hide,text-hide-logo)</vt:lpstr>
      <vt:lpstr>버튼과 이미지,헬퍼 클래스(7)-실행 결과 (class=“clearfix”,show,hide,text-hide-logo)</vt:lpstr>
      <vt:lpstr>부트스트랩의 CSS 기반 컴포넌트</vt:lpstr>
      <vt:lpstr>1.특수문자 전용글꼴 처리(Glyphicons)</vt:lpstr>
      <vt:lpstr>특수문자 전용글꼴 처리(Glyphicons) (glyphicons-sampl.html)작성</vt:lpstr>
      <vt:lpstr>특수문자 전용글꼴 처리(Glyphicons)(2)</vt:lpstr>
      <vt:lpstr>특수문자 전용글꼴 처리(Glyphicons)(3)</vt:lpstr>
      <vt:lpstr>특수문자 전용글꼴 처리(Glyphicons)(4)-색깔 적용 가능</vt:lpstr>
      <vt:lpstr>2.드롭 다운 (dropdown.html 작성)(1)</vt:lpstr>
      <vt:lpstr>드롭 다운(dropdown.html 작성)(2)</vt:lpstr>
      <vt:lpstr>드롭 다운(dropdown.html 작성)(3) &lt;ul class=“dropdown-menu pull-right” role=“menu”&gt;</vt:lpstr>
      <vt:lpstr>드롭 다운(dropdown.html 작성)(4) &lt;li role=“presentation” class=“dropdown-header&gt;헤더&lt;/li&gt;</vt:lpstr>
      <vt:lpstr>3.버튼그룹(buttongrp.html 작성) (div class=“btn-group” , “btn-toolbar”)</vt:lpstr>
      <vt:lpstr>버튼그룹(2)-버튼그룹을 이용한 버튼의 일괄크기 지정 (btn-group-lg,btn-group-sm,btn-group-xs)</vt:lpstr>
      <vt:lpstr>버튼그룹(3)-버튼그룹을 이용한 중첩하는 경우</vt:lpstr>
      <vt:lpstr>버튼그룹(4)-버튼그룹의 수직,양쪽 정렬하기</vt:lpstr>
      <vt:lpstr>4.버튼 드롭 다운(buttondropdown.html파일 작성)(1)</vt:lpstr>
      <vt:lpstr>버튼 드롭 다운(2)-일반 버튼 드롭 다운(기준점)</vt:lpstr>
      <vt:lpstr>버튼 드롭 다운(3)-분할된 버튼 드롭 다운</vt:lpstr>
      <vt:lpstr>버튼 드롭 다운(4)-버튼 드롭 다운 크기 조절</vt:lpstr>
      <vt:lpstr>버튼 드롭 다운(5)-버튼 드롭업,버튼 드롭 다운 (div class=“btn-group drop”)</vt:lpstr>
      <vt:lpstr>5.입력그룹(inputgroup.html작성)(1) (class=“input-group”,class=“input-group-addon”)</vt:lpstr>
      <vt:lpstr>입력그룹(2) (class=“input-group input-group-lg”)</vt:lpstr>
      <vt:lpstr>입력그룹(3)(class=“input-group-btn”)</vt:lpstr>
      <vt:lpstr>입력그룹(4) 입력그룹 버튼 드롭다운 또는 드롭업추가</vt:lpstr>
      <vt:lpstr>6.내비게이션(nav nav-tabs, nav nav-pills)(navigation.html작성)</vt:lpstr>
      <vt:lpstr>내비게이션 (탭형 내비게이션)(1) (class=“nav nav-tabs, class=“active”)</vt:lpstr>
      <vt:lpstr>내비게이션 (알약형 내비게이션)(2) (class=“nav nav-pills, class=“active”)</vt:lpstr>
      <vt:lpstr>내비게이션 (탭형 내비게이션 양쪽정렬)(3) (class=“nav nav-pills, class=“active”,class=“disabled”)</vt:lpstr>
      <vt:lpstr>내비게이션 (탭형에 드롭다운을 적용)(4) &lt;li class=“dropdown”&gt;</vt:lpstr>
      <vt:lpstr>내비게이션 (알약형에 드롭다운을 적용)(5) &lt;li class=“dropdown”&gt;</vt:lpstr>
      <vt:lpstr>7.내비게이션바(메인 메뉴 구성)-navbar.html 작성(1)</vt:lpstr>
      <vt:lpstr>내비게이션바(nav class=“navbar navbar-default”) (2) (배경색상과 테두리 색상을 지정해주는 역할을 한다)</vt:lpstr>
      <vt:lpstr>내비게이션바(메인 메뉴 구성) (3)</vt:lpstr>
      <vt:lpstr>내비게이션바 기본 실행 결과</vt:lpstr>
      <vt:lpstr>내비게이션바의 메뉴부분의 오른쪽 정렬 (div class=“ navbar-right”) (4)</vt:lpstr>
      <vt:lpstr>내비게이션 바에 드롭다운 메뉴적용(class=“dropdown”) (navbar-dropdown.html작성)(1)</vt:lpstr>
      <vt:lpstr> 내비게이션 바에 드롭다운 메뉴적용(2) </vt:lpstr>
      <vt:lpstr>내비게이션 바에 드롭다운 메뉴적용(3)</vt:lpstr>
      <vt:lpstr>내비게이션 바에 드롭다운 메뉴적용 최종 실습</vt:lpstr>
      <vt:lpstr> 내비게이션 바에 오른쪽에 드롭다운 메뉴적용(navbar2.html) (class=“navbar-right”) </vt:lpstr>
      <vt:lpstr>내비게이션 바에 검색폼은 왼쪽에 정렬 (class=“navbar-left”)</vt:lpstr>
      <vt:lpstr>내비게이션 바에 오른쪽에 드롭다운 메뉴적용 실습결과</vt:lpstr>
      <vt:lpstr>내비게이션 바 내부( 버튼과 텍스트 그리고 일반링크) 적용 (navbar-btn-text-link.html 작성)</vt:lpstr>
      <vt:lpstr>네비게이션 상단에 고정(navbar-nocontainer.html 작성) navbar.html 파일과 소스 동일</vt:lpstr>
      <vt:lpstr>네비게이션 상단에 고정(navbar-topfix.html 작성)(2) navbar.html 파일과 소스 동일</vt:lpstr>
      <vt:lpstr>네비게이션 상단에 고정(주의할 점)(3)</vt:lpstr>
      <vt:lpstr>네비게이션 하단에 고정(navbar-bottomfix.html 작성)(1) navbar.topfix.html 파일과 소스 동일</vt:lpstr>
      <vt:lpstr>네비게이션 하단에 고정(navbar-bottomfix.html 작성)(2) (class=“navbar-fixed-bottom”)</vt:lpstr>
      <vt:lpstr>네비게이션 하단에 고정(navbar-bottomfix.html 작성)(3)</vt:lpstr>
      <vt:lpstr>네비게이션 하단에 고정 실행 결과(4)</vt:lpstr>
      <vt:lpstr>네비게이션 상단에 고정(navbar-statictop.html 작성) (class=“navbar-static-top”)</vt:lpstr>
      <vt:lpstr>네비게이션 상단에 고정(class=“navbar-static-top 단점) </vt:lpstr>
      <vt:lpstr>네비게이션 바의 반전(class=“navbar-inverse”)</vt:lpstr>
      <vt:lpstr>8.경로와 페이지네이션 (bmpaging.html)작성(1) &lt;ol class=“breadcrumb”&gt;&lt;ul class=“pagination”&gt;</vt:lpstr>
      <vt:lpstr>경로와 페이지네이션 작성(2)-활성화,비활성화  &lt;li class=“disabled”&gt;&lt;li class=“active”&gt;</vt:lpstr>
      <vt:lpstr>경로와 페이지네이션 작성(3)-페이지네이션 크기 조절  &lt;ul class=“pagination-lg”&gt;&lt;ul class=“pagination-sm”&gt; &lt;ul class=“pager”&gt;</vt:lpstr>
      <vt:lpstr> 경로와 페이지네이션 작성(4)-페이지네이션 크기 조절  &lt;li class=“previous”&gt;&lt;li class=“next”&gt; </vt:lpstr>
      <vt:lpstr>9.라벨과 배지(labelnbadge.html) 작성(1) &lt;span class=“label label-default,label-danger,label-info”&gt;</vt:lpstr>
      <vt:lpstr>9.라벨과 배지(labelnbadge.html) 작성(2) &lt;span class=“badge”&gt;, &lt;span class=“badge pull-right”&gt;</vt:lpstr>
      <vt:lpstr>10.점보트론과 페이지 제목(jumbotron.html) 작성(1)</vt:lpstr>
      <vt:lpstr>점보트론과 페이지 제목 작성(2)</vt:lpstr>
      <vt:lpstr>11.썸네일(사진갤러리 용도) (thumbnail.html) 작성</vt:lpstr>
      <vt:lpstr>썸네일(제목,내용,다른요소 추가)작성(2) &lt;div class=“caption”&gt;&lt;/div&gt;</vt:lpstr>
      <vt:lpstr>썸네일(제목,내용,다른요소 추가)작성(3) &lt;div class=“caption”&gt;&lt;/div&gt;</vt:lpstr>
      <vt:lpstr>12.경보와 진행바(alert.html 파일 작성)(1)</vt:lpstr>
      <vt:lpstr>경보와 진행바 실행 결과</vt:lpstr>
      <vt:lpstr>경보와 진행바(progressbar.html 파일 작성)(2)</vt:lpstr>
      <vt:lpstr>경보와 진행바(progressbar.html 파일 작성)(2) 실행결과</vt:lpstr>
      <vt:lpstr>경보와 진행바(progressbar.html 파일 작성)(3) &lt;div class=“progress progress-striped”&gt;</vt:lpstr>
      <vt:lpstr>경보와 진행바 작성(3) 실행결과 </vt:lpstr>
      <vt:lpstr>13.미디어 객체,목록그룹,패널,Wells(media.html파일 작성)(1)</vt:lpstr>
      <vt:lpstr>미디어 객체,목록그룹,패널,Wells(media.html파일 작성)(2)</vt:lpstr>
      <vt:lpstr>미디어 객체,목록그룹,패널,Wells(media.html파일 작성)(3) (목록태그를 사용해서 미디어객체를 만드는 방법)</vt:lpstr>
      <vt:lpstr>미디어 객체,목록그룹,패널,Wells(media.html파일 작성)(4) (목록태그를 사용해서 미디어객체를 만드는 방법)</vt:lpstr>
      <vt:lpstr>미디어 객체,목록그룹,패널,Wells(media.html파일 작성)(5) &lt;a class=“pull-right” &gt;(이미지 오른쪽으로 정렬)</vt:lpstr>
      <vt:lpstr>목록그룹(list-group.html파일 생성)(1) &lt;ul class=“list-group”&gt;&lt;li class=“list-group-item”&gt;</vt:lpstr>
      <vt:lpstr>목록그룹(list-group.html파일 생성)(2) &lt;ul class=“list-group-item-heading”&gt; &lt;li class=“list-group-item-text”&gt;</vt:lpstr>
      <vt:lpstr>패널 생성(panel.html)작성(1) &lt;div class=“panel panel-default, panel-body”&gt;</vt:lpstr>
      <vt:lpstr>패널에 버튼처럼 다양한 색상이 적용이 가능 (panel.html)작성(2) &lt;div class=“panel-footer” panel-primary,panel-success, panel-info,panel-warning,panel-danger&gt;</vt:lpstr>
      <vt:lpstr>패널에 테이블을 적용 작성(3) (패널내부에 panel-body가 있는 경우)</vt:lpstr>
      <vt:lpstr>패널에 테이블을 적용 작성(4) (패널내부에 panel-body가 없는 경우)</vt:lpstr>
      <vt:lpstr>패널에 테이블을 적용 작성(5) (패널내부에 리스트 그룹 적용)</vt:lpstr>
      <vt:lpstr>Wells 작성(박스가 움푹 파인 효과를 내는 컴포넌트) &lt;div class=“well”&gt;….&lt;/div&gt;</vt:lpstr>
    </vt:vector>
  </TitlesOfParts>
  <Company>R&amp;D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Microsoft Corporation</dc:creator>
  <cp:lastModifiedBy>kitcoop</cp:lastModifiedBy>
  <cp:revision>580</cp:revision>
  <dcterms:created xsi:type="dcterms:W3CDTF">2006-10-05T04:04:58Z</dcterms:created>
  <dcterms:modified xsi:type="dcterms:W3CDTF">2018-02-28T00:48:34Z</dcterms:modified>
</cp:coreProperties>
</file>